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9" r:id="rId3"/>
    <p:sldId id="258" r:id="rId4"/>
    <p:sldId id="268" r:id="rId5"/>
    <p:sldId id="261" r:id="rId6"/>
    <p:sldId id="264" r:id="rId7"/>
    <p:sldId id="279" r:id="rId8"/>
    <p:sldId id="265" r:id="rId9"/>
    <p:sldId id="281" r:id="rId10"/>
    <p:sldId id="266" r:id="rId11"/>
    <p:sldId id="277" r:id="rId12"/>
    <p:sldId id="278" r:id="rId13"/>
    <p:sldId id="262" r:id="rId14"/>
    <p:sldId id="269" r:id="rId15"/>
    <p:sldId id="270" r:id="rId16"/>
    <p:sldId id="273" r:id="rId17"/>
    <p:sldId id="271" r:id="rId18"/>
    <p:sldId id="272" r:id="rId19"/>
    <p:sldId id="263" r:id="rId20"/>
    <p:sldId id="282" r:id="rId21"/>
    <p:sldId id="274" r:id="rId22"/>
    <p:sldId id="267" r:id="rId23"/>
    <p:sldId id="280" r:id="rId24"/>
    <p:sldId id="26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88" autoAdjust="0"/>
  </p:normalViewPr>
  <p:slideViewPr>
    <p:cSldViewPr snapToGrid="0" snapToObjects="1">
      <p:cViewPr varScale="1">
        <p:scale>
          <a:sx n="81" d="100"/>
          <a:sy n="81" d="100"/>
        </p:scale>
        <p:origin x="8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99F3C61-195C-294F-93D4-935224D54AF3}" type="datetimeFigureOut">
              <a:rPr lang="en-US" smtClean="0"/>
              <a:t>11/11/2014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20920F-A3AF-204F-8DF1-314E1835D5AE}" type="slidenum">
              <a:rPr lang="en-US" smtClean="0"/>
              <a:t>‹#›</a:t>
            </a:fld>
            <a:endParaRPr lang="en-US" dirty="0"/>
          </a:p>
        </p:txBody>
      </p:sp>
    </p:spTree>
    <p:extLst>
      <p:ext uri="{BB962C8B-B14F-4D97-AF65-F5344CB8AC3E}">
        <p14:creationId xmlns:p14="http://schemas.microsoft.com/office/powerpoint/2010/main" val="35241829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1</a:t>
            </a:fld>
            <a:endParaRPr lang="en-US" dirty="0"/>
          </a:p>
        </p:txBody>
      </p:sp>
    </p:spTree>
    <p:extLst>
      <p:ext uri="{BB962C8B-B14F-4D97-AF65-F5344CB8AC3E}">
        <p14:creationId xmlns:p14="http://schemas.microsoft.com/office/powerpoint/2010/main" val="3234654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U.S. Senate Special Committee on Aging</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10</a:t>
            </a:fld>
            <a:endParaRPr lang="en-US" dirty="0"/>
          </a:p>
        </p:txBody>
      </p:sp>
    </p:spTree>
    <p:extLst>
      <p:ext uri="{BB962C8B-B14F-4D97-AF65-F5344CB8AC3E}">
        <p14:creationId xmlns:p14="http://schemas.microsoft.com/office/powerpoint/2010/main" val="3205907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11</a:t>
            </a:fld>
            <a:endParaRPr lang="en-US" dirty="0"/>
          </a:p>
        </p:txBody>
      </p:sp>
    </p:spTree>
    <p:extLst>
      <p:ext uri="{BB962C8B-B14F-4D97-AF65-F5344CB8AC3E}">
        <p14:creationId xmlns:p14="http://schemas.microsoft.com/office/powerpoint/2010/main" val="144914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U.S. Senate Special Committee on Aging</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12</a:t>
            </a:fld>
            <a:endParaRPr lang="en-US" dirty="0"/>
          </a:p>
        </p:txBody>
      </p:sp>
    </p:spTree>
    <p:extLst>
      <p:ext uri="{BB962C8B-B14F-4D97-AF65-F5344CB8AC3E}">
        <p14:creationId xmlns:p14="http://schemas.microsoft.com/office/powerpoint/2010/main" val="3205907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13</a:t>
            </a:fld>
            <a:endParaRPr lang="en-US" dirty="0"/>
          </a:p>
        </p:txBody>
      </p:sp>
    </p:spTree>
    <p:extLst>
      <p:ext uri="{BB962C8B-B14F-4D97-AF65-F5344CB8AC3E}">
        <p14:creationId xmlns:p14="http://schemas.microsoft.com/office/powerpoint/2010/main" val="823406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14</a:t>
            </a:fld>
            <a:endParaRPr lang="en-US" dirty="0"/>
          </a:p>
        </p:txBody>
      </p:sp>
    </p:spTree>
    <p:extLst>
      <p:ext uri="{BB962C8B-B14F-4D97-AF65-F5344CB8AC3E}">
        <p14:creationId xmlns:p14="http://schemas.microsoft.com/office/powerpoint/2010/main" val="823406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applicable law. ACH—very hard to reverse. 60 days to notify financial institution.</a:t>
            </a:r>
            <a:r>
              <a:rPr lang="en-US" baseline="0" dirty="0" smtClean="0"/>
              <a:t> </a:t>
            </a:r>
            <a:r>
              <a:rPr lang="en-US" dirty="0" smtClean="0"/>
              <a:t>Need to recognize problem quickly. Shame in telling about</a:t>
            </a:r>
            <a:r>
              <a:rPr lang="en-US" baseline="0" dirty="0" smtClean="0"/>
              <a:t> problem. Bank cannot condition on a fee but can require  complete affidavit (“written statement under penalty of perjury”) necessary to reverse. Also difficulty in believing it was her fault. That translates into reluctance to do affidavit..  </a:t>
            </a:r>
            <a:r>
              <a:rPr lang="en-US" dirty="0" smtClean="0"/>
              <a:t>Why make these hard to reverse?</a:t>
            </a:r>
            <a:r>
              <a:rPr lang="en-US" baseline="0" dirty="0" smtClean="0"/>
              <a:t> </a:t>
            </a:r>
            <a:r>
              <a:rPr lang="en-US" baseline="0" dirty="0" err="1" smtClean="0"/>
              <a:t>Genlly</a:t>
            </a:r>
            <a:r>
              <a:rPr lang="en-US" baseline="0" dirty="0" smtClean="0"/>
              <a:t> applicable law when put to elderly consumers may not provide enough protection. Also issue of consumer v. commercial transaction. Commercial law often balances both. </a:t>
            </a:r>
          </a:p>
          <a:p>
            <a:r>
              <a:rPr lang="en-US" baseline="0" dirty="0" smtClean="0"/>
              <a:t>3 days for in-home cooling off—but more than that has passed. </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15</a:t>
            </a:fld>
            <a:endParaRPr lang="en-US" dirty="0"/>
          </a:p>
        </p:txBody>
      </p:sp>
    </p:spTree>
    <p:extLst>
      <p:ext uri="{BB962C8B-B14F-4D97-AF65-F5344CB8AC3E}">
        <p14:creationId xmlns:p14="http://schemas.microsoft.com/office/powerpoint/2010/main" val="4064263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applicable law. EFT act. ACH—very hard to reverse. Need to recognize problem. Shame in telling her. Why make these hard to reverse?</a:t>
            </a:r>
            <a:r>
              <a:rPr lang="en-US" baseline="0" dirty="0" smtClean="0"/>
              <a:t> Genlly applicable law when put to elderly consumers may not provide enough protection. Also issue of consumer v. commercial transaction. Commercial law often balances both. </a:t>
            </a:r>
          </a:p>
          <a:p>
            <a:endParaRPr lang="en-US" baseline="0" dirty="0" smtClean="0"/>
          </a:p>
          <a:p>
            <a:r>
              <a:rPr lang="en-US" baseline="0" dirty="0" smtClean="0"/>
              <a:t>With UDAP, who are you going to sue??? Jangle can’t be found or will be judgment proof. Surely bank following fedl law on transfers does not violate UDAP? </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16</a:t>
            </a:fld>
            <a:endParaRPr lang="en-US" dirty="0"/>
          </a:p>
        </p:txBody>
      </p:sp>
    </p:spTree>
    <p:extLst>
      <p:ext uri="{BB962C8B-B14F-4D97-AF65-F5344CB8AC3E}">
        <p14:creationId xmlns:p14="http://schemas.microsoft.com/office/powerpoint/2010/main" val="4064263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2709" lvl="1"/>
            <a:r>
              <a:rPr lang="en-US" dirty="0" smtClean="0"/>
              <a:t>procedures/sensitivites. (See AZ for list of ideas)</a:t>
            </a:r>
          </a:p>
          <a:p>
            <a:r>
              <a:rPr lang="en-US" dirty="0" smtClean="0"/>
              <a:t>Particularly ask re processes that would violate ECOA—fin. Testing? Ban on products for older—maybe not give them overdraft. </a:t>
            </a:r>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17</a:t>
            </a:fld>
            <a:endParaRPr lang="en-US" dirty="0"/>
          </a:p>
        </p:txBody>
      </p:sp>
    </p:spTree>
    <p:extLst>
      <p:ext uri="{BB962C8B-B14F-4D97-AF65-F5344CB8AC3E}">
        <p14:creationId xmlns:p14="http://schemas.microsoft.com/office/powerpoint/2010/main" val="670541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2709" lvl="1"/>
            <a:r>
              <a:rPr lang="en-US" dirty="0" smtClean="0"/>
              <a:t>Procedures/sensitivites. AZ AG has</a:t>
            </a:r>
            <a:r>
              <a:rPr lang="en-US" baseline="0" dirty="0" smtClean="0"/>
              <a:t> list. </a:t>
            </a:r>
          </a:p>
          <a:p>
            <a:pPr marL="372709" lvl="1"/>
            <a:r>
              <a:rPr lang="en-US" baseline="0" dirty="0" smtClean="0"/>
              <a:t>With education:  </a:t>
            </a:r>
            <a:r>
              <a:rPr lang="en-US" sz="3000" dirty="0"/>
              <a:t>Do they attend?  How do you stay ahead of scams?</a:t>
            </a:r>
          </a:p>
          <a:p>
            <a:pPr marL="372709" lvl="1"/>
            <a:r>
              <a:rPr lang="en-US" dirty="0" smtClean="0"/>
              <a:t>Finnancial</a:t>
            </a:r>
            <a:r>
              <a:rPr lang="en-US" baseline="0" dirty="0" smtClean="0"/>
              <a:t> driving licenses, bans, additional validation all potential run afoul of ECOA if brought into old age context. </a:t>
            </a:r>
            <a:endParaRPr lang="en-US" dirty="0" smtClean="0"/>
          </a:p>
          <a:p>
            <a:pPr marL="372709" lvl="1"/>
            <a:r>
              <a:rPr lang="en-US" dirty="0" smtClean="0"/>
              <a:t>Particularly ask re processes that would violate ECOA—fin. Testing? Ban on products for older—maybe not give them overdraft. </a:t>
            </a:r>
          </a:p>
          <a:p>
            <a:pPr marL="372709" lvl="1"/>
            <a:r>
              <a:rPr lang="en-US" dirty="0" smtClean="0"/>
              <a:t>Example of specialized products—protected account subject</a:t>
            </a:r>
            <a:r>
              <a:rPr lang="en-US" baseline="0" dirty="0" smtClean="0"/>
              <a:t> to more scrutiny. Seniors Card or checking account with more limits on things. </a:t>
            </a:r>
            <a:endParaRPr lang="en-US" dirty="0" smtClean="0"/>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18</a:t>
            </a:fld>
            <a:endParaRPr lang="en-US" dirty="0"/>
          </a:p>
        </p:txBody>
      </p:sp>
    </p:spTree>
    <p:extLst>
      <p:ext uri="{BB962C8B-B14F-4D97-AF65-F5344CB8AC3E}">
        <p14:creationId xmlns:p14="http://schemas.microsoft.com/office/powerpoint/2010/main" val="670541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19</a:t>
            </a:fld>
            <a:endParaRPr lang="en-US" dirty="0"/>
          </a:p>
        </p:txBody>
      </p:sp>
    </p:spTree>
    <p:extLst>
      <p:ext uri="{BB962C8B-B14F-4D97-AF65-F5344CB8AC3E}">
        <p14:creationId xmlns:p14="http://schemas.microsoft.com/office/powerpoint/2010/main" val="34303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2</a:t>
            </a:fld>
            <a:endParaRPr lang="en-US" dirty="0"/>
          </a:p>
        </p:txBody>
      </p:sp>
    </p:spTree>
    <p:extLst>
      <p:ext uri="{BB962C8B-B14F-4D97-AF65-F5344CB8AC3E}">
        <p14:creationId xmlns:p14="http://schemas.microsoft.com/office/powerpoint/2010/main" val="1081228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20</a:t>
            </a:fld>
            <a:endParaRPr lang="en-US" dirty="0"/>
          </a:p>
        </p:txBody>
      </p:sp>
    </p:spTree>
    <p:extLst>
      <p:ext uri="{BB962C8B-B14F-4D97-AF65-F5344CB8AC3E}">
        <p14:creationId xmlns:p14="http://schemas.microsoft.com/office/powerpoint/2010/main" val="3562909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Default APR</a:t>
            </a:r>
            <a:r>
              <a:rPr lang="en-US" baseline="0" dirty="0" smtClean="0"/>
              <a:t> is good news so long as it is sporadic caused by mistakes and not a sign of serious financial distress. </a:t>
            </a:r>
          </a:p>
          <a:p>
            <a:r>
              <a:rPr lang="en-US" dirty="0" smtClean="0"/>
              <a:t>Exceeding limit is okay under CARD Act. Just can’t charge overlimit fee. But you can let them go overlimit without fee. That makes</a:t>
            </a:r>
            <a:r>
              <a:rPr lang="en-US" baseline="0" dirty="0" smtClean="0"/>
              <a:t> them happy and builds loyalty. You CAN charge overlimit fee if they opt-in. Older Americans more likely to do so???? One size fits all procedure/communication for opting-in but different cognitive abilities. </a:t>
            </a:r>
            <a:endParaRPr lang="en-US" dirty="0" smtClean="0"/>
          </a:p>
          <a:p>
            <a:r>
              <a:rPr lang="en-US" baseline="0" dirty="0" smtClean="0"/>
              <a:t>Law on CFPB complaints—relief definition. Just pay this as cost of doing business. </a:t>
            </a:r>
          </a:p>
          <a:p>
            <a:r>
              <a:rPr lang="en-US" dirty="0" smtClean="0"/>
              <a:t>Product</a:t>
            </a:r>
            <a:r>
              <a:rPr lang="en-US" baseline="0" dirty="0" smtClean="0"/>
              <a:t> simplification would also reduce profits and access to credit. It is ability of issuers to tailor products to user groups that makes them profitable. </a:t>
            </a:r>
            <a:endParaRPr lang="en-US" dirty="0" smtClean="0"/>
          </a:p>
        </p:txBody>
      </p:sp>
      <p:sp>
        <p:nvSpPr>
          <p:cNvPr id="4" name="Slide Number Placeholder 3"/>
          <p:cNvSpPr>
            <a:spLocks noGrp="1"/>
          </p:cNvSpPr>
          <p:nvPr>
            <p:ph type="sldNum" sz="quarter" idx="10"/>
          </p:nvPr>
        </p:nvSpPr>
        <p:spPr/>
        <p:txBody>
          <a:bodyPr/>
          <a:lstStyle/>
          <a:p>
            <a:fld id="{DC20920F-A3AF-204F-8DF1-314E1835D5AE}" type="slidenum">
              <a:rPr lang="en-US" smtClean="0"/>
              <a:t>21</a:t>
            </a:fld>
            <a:endParaRPr lang="en-US" dirty="0"/>
          </a:p>
        </p:txBody>
      </p:sp>
    </p:spTree>
    <p:extLst>
      <p:ext uri="{BB962C8B-B14F-4D97-AF65-F5344CB8AC3E}">
        <p14:creationId xmlns:p14="http://schemas.microsoft.com/office/powerpoint/2010/main" val="141270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STOLI.</a:t>
            </a:r>
            <a:r>
              <a:rPr lang="en-US" baseline="0" dirty="0" smtClean="0"/>
              <a:t> </a:t>
            </a:r>
            <a:r>
              <a:rPr lang="en-US" dirty="0" smtClean="0"/>
              <a:t>The scammer offers an elderly person a lump sum if they will buy a life insurance policy, at the scammer's expense, naming the scammer as beneficiary. </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22</a:t>
            </a:fld>
            <a:endParaRPr lang="en-US" dirty="0"/>
          </a:p>
        </p:txBody>
      </p:sp>
    </p:spTree>
    <p:extLst>
      <p:ext uri="{BB962C8B-B14F-4D97-AF65-F5344CB8AC3E}">
        <p14:creationId xmlns:p14="http://schemas.microsoft.com/office/powerpoint/2010/main" val="645536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Seniors are hurt in several ways by this scheme. They may lose the ability to buy additional insurance. The money they receive from this illegal transaction is taxable, putting them in the double-bind many criminals encounter; pay taxes, thereby exposing the scam, or not pay taxes, and face tax evasion. They could also end up being charged with theft or sued by the issuing insurance company.</a:t>
            </a:r>
          </a:p>
          <a:p>
            <a:endParaRPr lang="en-US" dirty="0" smtClean="0"/>
          </a:p>
          <a:p>
            <a:r>
              <a:rPr lang="en-US" dirty="0" smtClean="0"/>
              <a:t>NOT</a:t>
            </a:r>
            <a:r>
              <a:rPr lang="en-US" baseline="0" dirty="0" smtClean="0"/>
              <a:t> in CFPB’s jurisdiction. Not a consumer financial product, not covered by federal consumer law. Have to go to state insurance commissioners. </a:t>
            </a:r>
            <a:endParaRPr lang="en-US" dirty="0" smtClean="0"/>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23</a:t>
            </a:fld>
            <a:endParaRPr lang="en-US" dirty="0"/>
          </a:p>
        </p:txBody>
      </p:sp>
    </p:spTree>
    <p:extLst>
      <p:ext uri="{BB962C8B-B14F-4D97-AF65-F5344CB8AC3E}">
        <p14:creationId xmlns:p14="http://schemas.microsoft.com/office/powerpoint/2010/main" val="3106239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24</a:t>
            </a:fld>
            <a:endParaRPr lang="en-US" dirty="0"/>
          </a:p>
        </p:txBody>
      </p:sp>
    </p:spTree>
    <p:extLst>
      <p:ext uri="{BB962C8B-B14F-4D97-AF65-F5344CB8AC3E}">
        <p14:creationId xmlns:p14="http://schemas.microsoft.com/office/powerpoint/2010/main" val="1289641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Center on Elder Abuse:  financial exploitation as the “illegal or improper use of an elder’s funds, property, or assets” </a:t>
            </a:r>
          </a:p>
          <a:p>
            <a:endParaRPr lang="en-US" dirty="0"/>
          </a:p>
          <a:p>
            <a:r>
              <a:rPr lang="en-US" dirty="0"/>
              <a:t>Examples provided included cashing checks without authorization or permission, forging an older person’s signature, misusing or stealing an older persons money or possessions, coercing or deceiving an older person into signing a document (e.g., a contract or a will), and the improper use of a conservatorship or a guardianship, or a power of attorney.</a:t>
            </a:r>
          </a:p>
        </p:txBody>
      </p:sp>
      <p:sp>
        <p:nvSpPr>
          <p:cNvPr id="4" name="Slide Number Placeholder 3"/>
          <p:cNvSpPr>
            <a:spLocks noGrp="1"/>
          </p:cNvSpPr>
          <p:nvPr>
            <p:ph type="sldNum" sz="quarter" idx="10"/>
          </p:nvPr>
        </p:nvSpPr>
        <p:spPr/>
        <p:txBody>
          <a:bodyPr/>
          <a:lstStyle/>
          <a:p>
            <a:fld id="{DC20920F-A3AF-204F-8DF1-314E1835D5AE}" type="slidenum">
              <a:rPr lang="en-US" smtClean="0"/>
              <a:t>3</a:t>
            </a:fld>
            <a:endParaRPr lang="en-US" dirty="0"/>
          </a:p>
        </p:txBody>
      </p:sp>
    </p:spTree>
    <p:extLst>
      <p:ext uri="{BB962C8B-B14F-4D97-AF65-F5344CB8AC3E}">
        <p14:creationId xmlns:p14="http://schemas.microsoft.com/office/powerpoint/2010/main" val="750920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Pure: </a:t>
            </a:r>
          </a:p>
          <a:p>
            <a:pPr marL="0" lvl="1" defTabSz="465887">
              <a:defRPr/>
            </a:pPr>
            <a:r>
              <a:rPr lang="en-US" dirty="0" smtClean="0"/>
              <a:t>Risk factors of elderly:</a:t>
            </a:r>
            <a:r>
              <a:rPr lang="en-US" baseline="0" dirty="0" smtClean="0"/>
              <a:t>  </a:t>
            </a:r>
            <a:r>
              <a:rPr lang="en-US" dirty="0" smtClean="0"/>
              <a:t>elder’s younger age, absence of communication problems, absence on dependence on others, absence of confusion/dementia, absence of childhood family violence, living alone, having no children, and a perceived good relationship with the perpetrator.</a:t>
            </a:r>
            <a:r>
              <a:rPr lang="en-US" baseline="0" dirty="0" smtClean="0"/>
              <a:t> </a:t>
            </a:r>
          </a:p>
          <a:p>
            <a:pPr marL="0" lvl="1" defTabSz="465887">
              <a:defRPr/>
            </a:pPr>
            <a:r>
              <a:rPr lang="en-US" dirty="0" smtClean="0"/>
              <a:t>Perpetrator variables: an absence of a parasitic abuser (e.g., easy access to elder, lives off the elder), nonrelative and relative relationship status, having had children, and a trend toward an absence of intimate partner </a:t>
            </a:r>
          </a:p>
          <a:p>
            <a:pPr marL="0" lvl="1" defTabSz="465887">
              <a:defRPr/>
            </a:pPr>
            <a:r>
              <a:rPr lang="en-US" dirty="0" smtClean="0"/>
              <a:t>violence in their current relationships.</a:t>
            </a:r>
          </a:p>
          <a:p>
            <a:pPr defTabSz="465887">
              <a:defRPr/>
            </a:pPr>
            <a:endParaRPr lang="en-US" dirty="0"/>
          </a:p>
          <a:p>
            <a:pPr defTabSz="465887">
              <a:defRPr/>
            </a:pPr>
            <a:r>
              <a:rPr lang="en-US" dirty="0"/>
              <a:t>Hybrid financial exploitation co-occurs with physical abuse and/or neglect) </a:t>
            </a:r>
          </a:p>
          <a:p>
            <a:pPr defTabSz="465887">
              <a:defRPr/>
            </a:pPr>
            <a:r>
              <a:rPr lang="en-US" dirty="0"/>
              <a:t>While all forms of maltreatment of elderly persons have devastating consequences for the elderly person involved, HFE is perhaps the most entrenched (e.g., it is generally the longest in duration) and intractable (because it is characterized by mutual dependency between the elderly person and the perpetrator), the most difficult for APS to investigate, and with the most draconian outcomes for the victims of this</a:t>
            </a:r>
          </a:p>
          <a:p>
            <a:pPr defTabSz="465887">
              <a:defRPr/>
            </a:pPr>
            <a:endParaRPr lang="en-US" dirty="0"/>
          </a:p>
          <a:p>
            <a:pPr defTabSz="465887">
              <a:defRPr/>
            </a:pPr>
            <a:r>
              <a:rPr lang="en-US" dirty="0"/>
              <a:t>hybrid financial exploitation (HFE): </a:t>
            </a:r>
          </a:p>
          <a:p>
            <a:pPr defTabSz="465887">
              <a:defRPr/>
            </a:pPr>
            <a:r>
              <a:rPr lang="en-US" dirty="0"/>
              <a:t>risk factors: presence of childhood family violence, cohabitation with the perpetrator, widowed status, poor health, inability to drive, feelings of isolation (trend), fear of the perpetrator, perceptions of the perpetrator as a caretaker, and long history of abuse</a:t>
            </a:r>
          </a:p>
          <a:p>
            <a:pPr defTabSz="465887">
              <a:defRPr/>
            </a:pPr>
            <a:r>
              <a:rPr lang="en-US" dirty="0"/>
              <a:t>Perpetrator variables included parasitic abuser, being a family member, unemployed, inability to drive, and financially dependent upon the elder.</a:t>
            </a:r>
          </a:p>
          <a:p>
            <a:pPr defTabSz="465887">
              <a:defRPr/>
            </a:pPr>
            <a:endParaRPr lang="en-US" dirty="0"/>
          </a:p>
          <a:p>
            <a:pPr defTabSz="465887">
              <a:defRPr/>
            </a:pPr>
            <a:r>
              <a:rPr lang="en-US" dirty="0"/>
              <a:t>Legal tools to combat these are often the same. </a:t>
            </a:r>
          </a:p>
          <a:p>
            <a:pPr defTabSz="465887">
              <a:defRPr/>
            </a:pPr>
            <a:r>
              <a:rPr lang="en-US" dirty="0"/>
              <a:t>PFE is a more diverse group than HFE elderly victims and perpetrators</a:t>
            </a:r>
            <a:endParaRPr lang="en-US" dirty="0" smtClean="0"/>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4</a:t>
            </a:fld>
            <a:endParaRPr lang="en-US" dirty="0"/>
          </a:p>
        </p:txBody>
      </p:sp>
    </p:spTree>
    <p:extLst>
      <p:ext uri="{BB962C8B-B14F-4D97-AF65-F5344CB8AC3E}">
        <p14:creationId xmlns:p14="http://schemas.microsoft.com/office/powerpoint/2010/main" val="2024266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MetLife</a:t>
            </a:r>
            <a:r>
              <a:rPr lang="en-US" baseline="0" dirty="0" smtClean="0"/>
              <a:t> study for data---2009 report estimated $2.5 billion each year. </a:t>
            </a:r>
          </a:p>
          <a:p>
            <a:endParaRPr lang="en-US" baseline="0" dirty="0" smtClean="0"/>
          </a:p>
          <a:p>
            <a:r>
              <a:rPr lang="en-US" dirty="0" smtClean="0"/>
              <a:t>National Institute of Justice study, almost 11% of people ages 60 and older (5.7 million) faced some form of elder abuse in the past year. A 2009 study estimated that 14.1 percent of non-institutionalized older adults nationwide had experienced some form of elder abuse in the past year.  Financial exploitation of older adults is increasingly alarming. A 2009 report by the MetLife Mature Market Institute and the National Committee for the Prevention of Elder Abuse (NCPEA) estimates that seniors lose a minimum of $2.5 billion each year.</a:t>
            </a:r>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5</a:t>
            </a:fld>
            <a:endParaRPr lang="en-US" dirty="0"/>
          </a:p>
        </p:txBody>
      </p:sp>
    </p:spTree>
    <p:extLst>
      <p:ext uri="{BB962C8B-B14F-4D97-AF65-F5344CB8AC3E}">
        <p14:creationId xmlns:p14="http://schemas.microsoft.com/office/powerpoint/2010/main" val="3877277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6</a:t>
            </a:fld>
            <a:endParaRPr lang="en-US" dirty="0"/>
          </a:p>
        </p:txBody>
      </p:sp>
    </p:spTree>
    <p:extLst>
      <p:ext uri="{BB962C8B-B14F-4D97-AF65-F5344CB8AC3E}">
        <p14:creationId xmlns:p14="http://schemas.microsoft.com/office/powerpoint/2010/main" val="3363534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20920F-A3AF-204F-8DF1-314E1835D5AE}" type="slidenum">
              <a:rPr lang="en-US" smtClean="0"/>
              <a:t>7</a:t>
            </a:fld>
            <a:endParaRPr lang="en-US" dirty="0"/>
          </a:p>
        </p:txBody>
      </p:sp>
    </p:spTree>
    <p:extLst>
      <p:ext uri="{BB962C8B-B14F-4D97-AF65-F5344CB8AC3E}">
        <p14:creationId xmlns:p14="http://schemas.microsoft.com/office/powerpoint/2010/main" val="300790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Disclosure—normally</a:t>
            </a:r>
            <a:r>
              <a:rPr lang="en-US" baseline="0" dirty="0" smtClean="0"/>
              <a:t> general applicability. Example is TILA. Often ineffective, especially for those with least financial sophistication, most trust.</a:t>
            </a:r>
          </a:p>
          <a:p>
            <a:r>
              <a:rPr lang="en-US" baseline="0" dirty="0" smtClean="0"/>
              <a:t>Mandatory education—rare. Example is reverse mortgage mandatory counseling from HUD. </a:t>
            </a:r>
          </a:p>
          <a:p>
            <a:r>
              <a:rPr lang="en-US" baseline="0" dirty="0" smtClean="0"/>
              <a:t>Substantive product standards---Example is CARD Act. Contested, normally preference for disclosure. Genlly applicable. </a:t>
            </a:r>
          </a:p>
          <a:p>
            <a:r>
              <a:rPr lang="en-US" baseline="0" dirty="0" smtClean="0"/>
              <a:t>Sales or marketing—Example is cooling off period where you can rescind in-home solicitations—designed to let people say “yes” to get salesperson out of home and then change mind. </a:t>
            </a:r>
          </a:p>
          <a:p>
            <a:r>
              <a:rPr lang="en-US" baseline="0" dirty="0" smtClean="0"/>
              <a:t>Licensing—Most common in financial advisors context. SEC. Mortgage brokers is example of where this was difficult. </a:t>
            </a:r>
          </a:p>
        </p:txBody>
      </p:sp>
      <p:sp>
        <p:nvSpPr>
          <p:cNvPr id="4" name="Slide Number Placeholder 3"/>
          <p:cNvSpPr>
            <a:spLocks noGrp="1"/>
          </p:cNvSpPr>
          <p:nvPr>
            <p:ph type="sldNum" sz="quarter" idx="10"/>
          </p:nvPr>
        </p:nvSpPr>
        <p:spPr/>
        <p:txBody>
          <a:bodyPr/>
          <a:lstStyle/>
          <a:p>
            <a:fld id="{DC20920F-A3AF-204F-8DF1-314E1835D5AE}" type="slidenum">
              <a:rPr lang="en-US" smtClean="0"/>
              <a:t>8</a:t>
            </a:fld>
            <a:endParaRPr lang="en-US" dirty="0"/>
          </a:p>
        </p:txBody>
      </p:sp>
    </p:spTree>
    <p:extLst>
      <p:ext uri="{BB962C8B-B14F-4D97-AF65-F5344CB8AC3E}">
        <p14:creationId xmlns:p14="http://schemas.microsoft.com/office/powerpoint/2010/main" val="1435612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UDAP--- standard tool. Iowa only recently added private right of action. New definition of abusive at federal level. </a:t>
            </a:r>
          </a:p>
          <a:p>
            <a:r>
              <a:rPr lang="en-US" baseline="0" dirty="0" smtClean="0"/>
              <a:t>Complaints—financial regulators and FTC required to take. </a:t>
            </a:r>
          </a:p>
          <a:p>
            <a:r>
              <a:rPr lang="en-US" baseline="0" dirty="0" smtClean="0"/>
              <a:t>UDAP. Read out statutory language. </a:t>
            </a:r>
          </a:p>
          <a:p>
            <a:endParaRPr lang="en-US" dirty="0"/>
          </a:p>
        </p:txBody>
      </p:sp>
      <p:sp>
        <p:nvSpPr>
          <p:cNvPr id="4" name="Slide Number Placeholder 3"/>
          <p:cNvSpPr>
            <a:spLocks noGrp="1"/>
          </p:cNvSpPr>
          <p:nvPr>
            <p:ph type="sldNum" sz="quarter" idx="10"/>
          </p:nvPr>
        </p:nvSpPr>
        <p:spPr/>
        <p:txBody>
          <a:bodyPr/>
          <a:lstStyle/>
          <a:p>
            <a:fld id="{DC20920F-A3AF-204F-8DF1-314E1835D5AE}" type="slidenum">
              <a:rPr lang="en-US" smtClean="0"/>
              <a:t>9</a:t>
            </a:fld>
            <a:endParaRPr lang="en-US" dirty="0"/>
          </a:p>
        </p:txBody>
      </p:sp>
    </p:spTree>
    <p:extLst>
      <p:ext uri="{BB962C8B-B14F-4D97-AF65-F5344CB8AC3E}">
        <p14:creationId xmlns:p14="http://schemas.microsoft.com/office/powerpoint/2010/main" val="67054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11/11/2014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11/11/2014</a:t>
            </a:fld>
            <a:endParaRPr lang="en-US" dirty="0"/>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2" name="Footer Placeholder 11"/>
          <p:cNvSpPr>
            <a:spLocks noGrp="1"/>
          </p:cNvSpPr>
          <p:nvPr>
            <p:ph type="ftr" sz="quarter" idx="17"/>
          </p:nvPr>
        </p:nvSpPr>
        <p:spPr/>
        <p:txBody>
          <a:bodyPr rtlCol="0"/>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11/11/2014</a:t>
            </a:fld>
            <a:endParaRPr lang="en-US" dirty="0"/>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dirty="0"/>
          </a:p>
        </p:txBody>
      </p:sp>
      <p:sp>
        <p:nvSpPr>
          <p:cNvPr id="14" name="Footer Placeholder 13"/>
          <p:cNvSpPr>
            <a:spLocks noGrp="1"/>
          </p:cNvSpPr>
          <p:nvPr>
            <p:ph type="ftr" sz="quarter" idx="17"/>
          </p:nvPr>
        </p:nvSpPr>
        <p:spPr/>
        <p:txBody>
          <a:bodyPr rtlCol="0"/>
          <a:lstStyle/>
          <a:p>
            <a:endParaRPr kumimoji="0"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11/11/2014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11/11/2014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11/11/2014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358350"/>
            <a:ext cx="6477000" cy="829308"/>
          </a:xfrm>
        </p:spPr>
        <p:txBody>
          <a:bodyPr>
            <a:normAutofit fontScale="90000"/>
          </a:bodyPr>
          <a:lstStyle/>
          <a:p>
            <a:r>
              <a:rPr lang="en-US" dirty="0" smtClean="0"/>
              <a:t>Financial Exploitation of Older Americans</a:t>
            </a:r>
            <a:endParaRPr lang="en-US" i="1" cap="none" dirty="0">
              <a:latin typeface="+mn-lt"/>
            </a:endParaRPr>
          </a:p>
        </p:txBody>
      </p:sp>
      <p:sp>
        <p:nvSpPr>
          <p:cNvPr id="3" name="Subtitle 2"/>
          <p:cNvSpPr>
            <a:spLocks noGrp="1"/>
          </p:cNvSpPr>
          <p:nvPr>
            <p:ph type="subTitle" idx="1"/>
          </p:nvPr>
        </p:nvSpPr>
        <p:spPr/>
        <p:txBody>
          <a:bodyPr>
            <a:normAutofit/>
          </a:bodyPr>
          <a:lstStyle/>
          <a:p>
            <a:r>
              <a:rPr lang="en-US" dirty="0" smtClean="0"/>
              <a:t>Professor Katherine Porter		UC Irvine Law</a:t>
            </a:r>
            <a:endParaRPr lang="en-US" dirty="0"/>
          </a:p>
        </p:txBody>
      </p:sp>
      <p:sp>
        <p:nvSpPr>
          <p:cNvPr id="4" name="TextBox 3"/>
          <p:cNvSpPr txBox="1"/>
          <p:nvPr/>
        </p:nvSpPr>
        <p:spPr>
          <a:xfrm>
            <a:off x="2501034" y="3667103"/>
            <a:ext cx="5986932" cy="646331"/>
          </a:xfrm>
          <a:prstGeom prst="rect">
            <a:avLst/>
          </a:prstGeom>
          <a:noFill/>
        </p:spPr>
        <p:txBody>
          <a:bodyPr wrap="square" rtlCol="0">
            <a:spAutoFit/>
          </a:bodyPr>
          <a:lstStyle/>
          <a:p>
            <a:r>
              <a:rPr lang="en-US" sz="3600" dirty="0" smtClean="0">
                <a:latin typeface="Tw Cen MT"/>
              </a:rPr>
              <a:t>Legal and Policy Solutions</a:t>
            </a:r>
            <a:endParaRPr lang="en-US" sz="3600" dirty="0">
              <a:latin typeface="Tw Cen MT"/>
            </a:endParaRPr>
          </a:p>
        </p:txBody>
      </p:sp>
    </p:spTree>
    <p:extLst>
      <p:ext uri="{BB962C8B-B14F-4D97-AF65-F5344CB8AC3E}">
        <p14:creationId xmlns:p14="http://schemas.microsoft.com/office/powerpoint/2010/main" val="164514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Tools: Regulatory Entities</a:t>
            </a:r>
            <a:endParaRPr lang="en-US" dirty="0"/>
          </a:p>
        </p:txBody>
      </p:sp>
      <p:sp>
        <p:nvSpPr>
          <p:cNvPr id="3" name="Content Placeholder 2"/>
          <p:cNvSpPr>
            <a:spLocks noGrp="1"/>
          </p:cNvSpPr>
          <p:nvPr>
            <p:ph sz="quarter" idx="1"/>
          </p:nvPr>
        </p:nvSpPr>
        <p:spPr/>
        <p:txBody>
          <a:bodyPr/>
          <a:lstStyle/>
          <a:p>
            <a:r>
              <a:rPr lang="en-US" dirty="0" smtClean="0"/>
              <a:t>Consumer Financial Protection Bureau</a:t>
            </a:r>
          </a:p>
          <a:p>
            <a:pPr lvl="1"/>
            <a:r>
              <a:rPr lang="en-US" dirty="0" smtClean="0"/>
              <a:t>Office of Older Americans</a:t>
            </a:r>
          </a:p>
          <a:p>
            <a:pPr lvl="2"/>
            <a:r>
              <a:rPr lang="en-US" dirty="0" smtClean="0"/>
              <a:t>Financial Advisers</a:t>
            </a:r>
          </a:p>
          <a:p>
            <a:pPr lvl="2"/>
            <a:r>
              <a:rPr lang="en-US" dirty="0" smtClean="0"/>
              <a:t>Reverse Mortgages</a:t>
            </a:r>
          </a:p>
          <a:p>
            <a:pPr lvl="1"/>
            <a:r>
              <a:rPr lang="en-US" dirty="0" smtClean="0"/>
              <a:t>Headed by Hubert (“Skip”) Humphrey III</a:t>
            </a:r>
          </a:p>
        </p:txBody>
      </p:sp>
    </p:spTree>
    <p:extLst>
      <p:ext uri="{BB962C8B-B14F-4D97-AF65-F5344CB8AC3E}">
        <p14:creationId xmlns:p14="http://schemas.microsoft.com/office/powerpoint/2010/main" val="3812306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2-03-06 at 10.14.59 A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71500"/>
            <a:ext cx="9144000" cy="5691582"/>
          </a:xfrm>
          <a:prstGeom prst="rect">
            <a:avLst/>
          </a:prstGeom>
        </p:spPr>
      </p:pic>
    </p:spTree>
    <p:extLst>
      <p:ext uri="{BB962C8B-B14F-4D97-AF65-F5344CB8AC3E}">
        <p14:creationId xmlns:p14="http://schemas.microsoft.com/office/powerpoint/2010/main" val="919829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Tools: Regulatory Entities</a:t>
            </a:r>
            <a:endParaRPr lang="en-US" dirty="0"/>
          </a:p>
        </p:txBody>
      </p:sp>
      <p:sp>
        <p:nvSpPr>
          <p:cNvPr id="3" name="Content Placeholder 2"/>
          <p:cNvSpPr>
            <a:spLocks noGrp="1"/>
          </p:cNvSpPr>
          <p:nvPr>
            <p:ph sz="quarter" idx="1"/>
          </p:nvPr>
        </p:nvSpPr>
        <p:spPr/>
        <p:txBody>
          <a:bodyPr/>
          <a:lstStyle/>
          <a:p>
            <a:r>
              <a:rPr lang="en-US" dirty="0" smtClean="0"/>
              <a:t>Consumer Financial Protection Bureau</a:t>
            </a:r>
          </a:p>
          <a:p>
            <a:r>
              <a:rPr lang="en-US" dirty="0" smtClean="0"/>
              <a:t>Federal Trade Commission</a:t>
            </a:r>
          </a:p>
          <a:p>
            <a:r>
              <a:rPr lang="en-US" dirty="0" smtClean="0"/>
              <a:t>Other federal agencies with departments, such as Administration on Aging (HHS). </a:t>
            </a:r>
          </a:p>
          <a:p>
            <a:r>
              <a:rPr lang="en-US" dirty="0" smtClean="0"/>
              <a:t>State Attorneys General</a:t>
            </a:r>
          </a:p>
          <a:p>
            <a:pPr lvl="1"/>
            <a:r>
              <a:rPr lang="en-US" dirty="0" smtClean="0"/>
              <a:t>In Iowa, 1 full time prosecutor and 1 full-time investigator. Focus is on criminal enforcement for elder fraud. </a:t>
            </a:r>
          </a:p>
          <a:p>
            <a:pPr lvl="1"/>
            <a:r>
              <a:rPr lang="en-US" dirty="0" smtClean="0"/>
              <a:t>Biggest problem </a:t>
            </a:r>
            <a:r>
              <a:rPr lang="en-US" smtClean="0"/>
              <a:t>is investor fraud</a:t>
            </a:r>
            <a:endParaRPr lang="en-US" dirty="0" smtClean="0"/>
          </a:p>
        </p:txBody>
      </p:sp>
    </p:spTree>
    <p:extLst>
      <p:ext uri="{BB962C8B-B14F-4D97-AF65-F5344CB8AC3E}">
        <p14:creationId xmlns:p14="http://schemas.microsoft.com/office/powerpoint/2010/main" val="4035834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E.1</a:t>
            </a:r>
            <a:endParaRPr lang="en-US" dirty="0"/>
          </a:p>
        </p:txBody>
      </p:sp>
      <p:sp>
        <p:nvSpPr>
          <p:cNvPr id="3" name="Content Placeholder 2"/>
          <p:cNvSpPr>
            <a:spLocks noGrp="1"/>
          </p:cNvSpPr>
          <p:nvPr>
            <p:ph sz="quarter" idx="1"/>
          </p:nvPr>
        </p:nvSpPr>
        <p:spPr>
          <a:xfrm>
            <a:off x="190500" y="1600200"/>
            <a:ext cx="8953500" cy="4495800"/>
          </a:xfrm>
        </p:spPr>
        <p:txBody>
          <a:bodyPr>
            <a:noAutofit/>
          </a:bodyPr>
          <a:lstStyle/>
          <a:p>
            <a:r>
              <a:rPr lang="en-US" sz="2400" dirty="0"/>
              <a:t>You are in-house counsel </a:t>
            </a:r>
            <a:r>
              <a:rPr lang="en-US" sz="2400" dirty="0" smtClean="0"/>
              <a:t>to Big Hearted </a:t>
            </a:r>
            <a:r>
              <a:rPr lang="en-US" sz="2400" dirty="0"/>
              <a:t>Bank. The bank president’s 83-year old </a:t>
            </a:r>
            <a:r>
              <a:rPr lang="en-US" sz="2400" dirty="0" smtClean="0"/>
              <a:t>grandmother, Alma, </a:t>
            </a:r>
            <a:r>
              <a:rPr lang="en-US" sz="2400" dirty="0"/>
              <a:t>was </a:t>
            </a:r>
            <a:r>
              <a:rPr lang="en-US" sz="2400" dirty="0" smtClean="0"/>
              <a:t>the </a:t>
            </a:r>
            <a:r>
              <a:rPr lang="en-US" sz="2400" dirty="0"/>
              <a:t>victim of financial scam. </a:t>
            </a:r>
            <a:endParaRPr lang="en-US" sz="2400" dirty="0" smtClean="0"/>
          </a:p>
          <a:p>
            <a:r>
              <a:rPr lang="en-US" sz="2400" dirty="0" smtClean="0"/>
              <a:t>On Monday, a </a:t>
            </a:r>
            <a:r>
              <a:rPr lang="en-US" sz="2400" dirty="0"/>
              <a:t>stranger </a:t>
            </a:r>
            <a:r>
              <a:rPr lang="en-US" sz="2400" dirty="0" smtClean="0"/>
              <a:t>came to her home to test the radon level. </a:t>
            </a:r>
            <a:r>
              <a:rPr lang="en-US" sz="2400" dirty="0"/>
              <a:t>He </a:t>
            </a:r>
            <a:r>
              <a:rPr lang="en-US" sz="2400" dirty="0" smtClean="0"/>
              <a:t>politely introduced himself as Jim Jangle and appeared </a:t>
            </a:r>
            <a:r>
              <a:rPr lang="en-US" sz="2400" dirty="0"/>
              <a:t>in a uniform with a </a:t>
            </a:r>
            <a:r>
              <a:rPr lang="en-US" sz="2400" dirty="0" smtClean="0"/>
              <a:t>badge</a:t>
            </a:r>
            <a:r>
              <a:rPr lang="en-US" sz="2400" dirty="0"/>
              <a:t>. </a:t>
            </a:r>
            <a:r>
              <a:rPr lang="en-US" sz="2400" dirty="0" smtClean="0"/>
              <a:t>Jangle told Alma the </a:t>
            </a:r>
            <a:r>
              <a:rPr lang="en-US" sz="2400" dirty="0"/>
              <a:t>radon </a:t>
            </a:r>
            <a:r>
              <a:rPr lang="en-US" sz="2400" dirty="0" smtClean="0"/>
              <a:t>level was </a:t>
            </a:r>
            <a:r>
              <a:rPr lang="en-US" sz="2400" dirty="0"/>
              <a:t>very high </a:t>
            </a:r>
            <a:r>
              <a:rPr lang="en-US" sz="2400" dirty="0" smtClean="0"/>
              <a:t>in her home and </a:t>
            </a:r>
            <a:r>
              <a:rPr lang="en-US" sz="2400" dirty="0"/>
              <a:t>orally cited statistics on the </a:t>
            </a:r>
            <a:r>
              <a:rPr lang="en-US" sz="2400" dirty="0" smtClean="0"/>
              <a:t>dangers of radon, including cancer, and health risks to  her young great-grandchildren. </a:t>
            </a:r>
          </a:p>
          <a:p>
            <a:r>
              <a:rPr lang="en-US" sz="2400" dirty="0" smtClean="0"/>
              <a:t>He </a:t>
            </a:r>
            <a:r>
              <a:rPr lang="en-US" sz="2400" dirty="0"/>
              <a:t>stated that he could remediate the radon problem for $5,000, which was a discount of $250 if she agreed </a:t>
            </a:r>
            <a:r>
              <a:rPr lang="en-US" sz="2400" dirty="0" smtClean="0"/>
              <a:t>today </a:t>
            </a:r>
            <a:r>
              <a:rPr lang="en-US" sz="2400" dirty="0"/>
              <a:t>and provided a bank account for a direct withdrawal. </a:t>
            </a:r>
            <a:r>
              <a:rPr lang="en-US" sz="2400" dirty="0" smtClean="0"/>
              <a:t>She handed him her check book from MidBank so he could copy her checking account information.</a:t>
            </a:r>
          </a:p>
        </p:txBody>
      </p:sp>
    </p:spTree>
    <p:extLst>
      <p:ext uri="{BB962C8B-B14F-4D97-AF65-F5344CB8AC3E}">
        <p14:creationId xmlns:p14="http://schemas.microsoft.com/office/powerpoint/2010/main" val="147703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E.1</a:t>
            </a:r>
            <a:endParaRPr lang="en-US" dirty="0"/>
          </a:p>
        </p:txBody>
      </p:sp>
      <p:sp>
        <p:nvSpPr>
          <p:cNvPr id="3" name="Content Placeholder 2"/>
          <p:cNvSpPr>
            <a:spLocks noGrp="1"/>
          </p:cNvSpPr>
          <p:nvPr>
            <p:ph sz="quarter" idx="1"/>
          </p:nvPr>
        </p:nvSpPr>
        <p:spPr/>
        <p:txBody>
          <a:bodyPr>
            <a:normAutofit lnSpcReduction="10000"/>
          </a:bodyPr>
          <a:lstStyle/>
          <a:p>
            <a:r>
              <a:rPr lang="en-US" sz="3000" dirty="0"/>
              <a:t>A week has passed, and Jangle has never returned to do the remediation. MidBank paid the withdrawal on Tuesday. Alma told your boss, her grandson, about this situation on Friday. </a:t>
            </a:r>
          </a:p>
          <a:p>
            <a:r>
              <a:rPr lang="en-US" sz="3000" dirty="0" smtClean="0"/>
              <a:t>Your boss wants you to work on this from at least two angles. </a:t>
            </a:r>
          </a:p>
          <a:p>
            <a:pPr marL="880110" lvl="1" indent="-514350">
              <a:buAutoNum type="arabicParenR"/>
            </a:pPr>
            <a:r>
              <a:rPr lang="en-US" sz="2800" dirty="0" smtClean="0"/>
              <a:t>Can Alma recover the money? How? </a:t>
            </a:r>
          </a:p>
          <a:p>
            <a:pPr marL="880110" lvl="1" indent="-514350">
              <a:buAutoNum type="arabicParenR"/>
            </a:pPr>
            <a:r>
              <a:rPr lang="en-US" sz="2800" dirty="0" smtClean="0"/>
              <a:t>What processes/strategies should Big Hearted Bank adopt to help its older clients avoid scams like this. </a:t>
            </a:r>
            <a:endParaRPr lang="en-US" sz="2800" dirty="0"/>
          </a:p>
        </p:txBody>
      </p:sp>
    </p:spTree>
    <p:extLst>
      <p:ext uri="{BB962C8B-B14F-4D97-AF65-F5344CB8AC3E}">
        <p14:creationId xmlns:p14="http://schemas.microsoft.com/office/powerpoint/2010/main" val="14812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E.1        Getting $ Back</a:t>
            </a:r>
            <a:endParaRPr lang="en-US" dirty="0"/>
          </a:p>
        </p:txBody>
      </p:sp>
      <p:sp>
        <p:nvSpPr>
          <p:cNvPr id="3" name="Content Placeholder 2"/>
          <p:cNvSpPr>
            <a:spLocks noGrp="1"/>
          </p:cNvSpPr>
          <p:nvPr>
            <p:ph sz="quarter" idx="1"/>
          </p:nvPr>
        </p:nvSpPr>
        <p:spPr>
          <a:xfrm>
            <a:off x="612648" y="1600200"/>
            <a:ext cx="8153400" cy="4495800"/>
          </a:xfrm>
        </p:spPr>
        <p:txBody>
          <a:bodyPr/>
          <a:lstStyle/>
          <a:p>
            <a:pPr marL="320040" lvl="1" indent="-320040">
              <a:spcBef>
                <a:spcPts val="700"/>
              </a:spcBef>
              <a:buClr>
                <a:schemeClr val="accent2"/>
              </a:buClr>
              <a:buSzPct val="60000"/>
              <a:buFont typeface="Wingdings"/>
              <a:buChar char=""/>
            </a:pPr>
            <a:r>
              <a:rPr lang="en-US" sz="3200" dirty="0"/>
              <a:t>Does Alma have the legal right to reverse the bank withdrawal? Can she force MidBank to put the money back in her account? If so on what basis? If not, what are available legal remedies that could return the money to her? </a:t>
            </a:r>
          </a:p>
          <a:p>
            <a:endParaRPr lang="en-US" dirty="0"/>
          </a:p>
        </p:txBody>
      </p:sp>
    </p:spTree>
    <p:extLst>
      <p:ext uri="{BB962C8B-B14F-4D97-AF65-F5344CB8AC3E}">
        <p14:creationId xmlns:p14="http://schemas.microsoft.com/office/powerpoint/2010/main" val="3591748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E.1          Getting $ Back</a:t>
            </a:r>
            <a:endParaRPr lang="en-US" dirty="0"/>
          </a:p>
        </p:txBody>
      </p:sp>
      <p:sp>
        <p:nvSpPr>
          <p:cNvPr id="3" name="Content Placeholder 2"/>
          <p:cNvSpPr>
            <a:spLocks noGrp="1"/>
          </p:cNvSpPr>
          <p:nvPr>
            <p:ph sz="quarter" idx="1"/>
          </p:nvPr>
        </p:nvSpPr>
        <p:spPr>
          <a:xfrm>
            <a:off x="612648" y="1600200"/>
            <a:ext cx="8153400" cy="4495800"/>
          </a:xfrm>
        </p:spPr>
        <p:txBody>
          <a:bodyPr>
            <a:normAutofit/>
          </a:bodyPr>
          <a:lstStyle/>
          <a:p>
            <a:pPr marL="320040" lvl="1" indent="-320040">
              <a:spcBef>
                <a:spcPts val="700"/>
              </a:spcBef>
              <a:buClr>
                <a:schemeClr val="accent2"/>
              </a:buClr>
              <a:buSzPct val="60000"/>
              <a:buFont typeface="Wingdings"/>
              <a:buChar char=""/>
            </a:pPr>
            <a:r>
              <a:rPr lang="en-US" sz="3200" dirty="0" smtClean="0"/>
              <a:t>Electronic Funds Transfer Act</a:t>
            </a:r>
          </a:p>
          <a:p>
            <a:pPr marL="320040" lvl="1" indent="-320040">
              <a:spcBef>
                <a:spcPts val="700"/>
              </a:spcBef>
              <a:buClr>
                <a:schemeClr val="accent2"/>
              </a:buClr>
              <a:buSzPct val="60000"/>
              <a:buFont typeface="Wingdings"/>
              <a:buChar char=""/>
            </a:pPr>
            <a:r>
              <a:rPr lang="en-US" sz="3200" dirty="0" smtClean="0"/>
              <a:t>Unfair and Deceptive Practices Act</a:t>
            </a:r>
          </a:p>
          <a:p>
            <a:pPr marL="320040" lvl="1" indent="-320040">
              <a:spcBef>
                <a:spcPts val="700"/>
              </a:spcBef>
              <a:buClr>
                <a:schemeClr val="accent2"/>
              </a:buClr>
              <a:buSzPct val="60000"/>
              <a:buFont typeface="Wingdings"/>
              <a:buChar char=""/>
            </a:pPr>
            <a:r>
              <a:rPr lang="en-US" sz="3200" dirty="0" smtClean="0"/>
              <a:t>Complaint to government agencies</a:t>
            </a:r>
          </a:p>
          <a:p>
            <a:pPr marL="594360" lvl="2" indent="-320040">
              <a:spcBef>
                <a:spcPts val="700"/>
              </a:spcBef>
              <a:buSzPct val="60000"/>
              <a:buFont typeface="Wingdings"/>
              <a:buChar char=""/>
            </a:pPr>
            <a:r>
              <a:rPr lang="en-US" sz="2900" dirty="0" smtClean="0"/>
              <a:t>CFPB</a:t>
            </a:r>
          </a:p>
          <a:p>
            <a:pPr marL="594360" lvl="2" indent="-320040">
              <a:spcBef>
                <a:spcPts val="700"/>
              </a:spcBef>
              <a:buSzPct val="60000"/>
              <a:buFont typeface="Wingdings"/>
              <a:buChar char=""/>
            </a:pPr>
            <a:r>
              <a:rPr lang="en-US" sz="2900" dirty="0" smtClean="0"/>
              <a:t>State AG</a:t>
            </a:r>
          </a:p>
          <a:p>
            <a:pPr marL="594360" lvl="2" indent="-320040">
              <a:spcBef>
                <a:spcPts val="700"/>
              </a:spcBef>
              <a:buSzPct val="60000"/>
              <a:buFont typeface="Wingdings"/>
              <a:buChar char=""/>
            </a:pPr>
            <a:r>
              <a:rPr lang="en-US" sz="2900" dirty="0" smtClean="0"/>
              <a:t>Banking commissioner</a:t>
            </a:r>
          </a:p>
          <a:p>
            <a:pPr marL="594360" lvl="2" indent="-320040">
              <a:spcBef>
                <a:spcPts val="700"/>
              </a:spcBef>
              <a:buSzPct val="60000"/>
              <a:buFont typeface="Wingdings"/>
              <a:buChar char=""/>
            </a:pPr>
            <a:r>
              <a:rPr lang="en-US" sz="2900" dirty="0" smtClean="0"/>
              <a:t>District Attorney</a:t>
            </a:r>
          </a:p>
          <a:p>
            <a:pPr marL="320040" lvl="1" indent="-320040">
              <a:spcBef>
                <a:spcPts val="700"/>
              </a:spcBef>
              <a:buClr>
                <a:schemeClr val="accent2"/>
              </a:buClr>
              <a:buSzPct val="60000"/>
              <a:buFont typeface="Wingdings"/>
              <a:buChar char=""/>
            </a:pPr>
            <a:r>
              <a:rPr lang="en-US" sz="3200" dirty="0" smtClean="0"/>
              <a:t>Complaint to bank </a:t>
            </a:r>
            <a:endParaRPr lang="en-US" sz="3200" dirty="0"/>
          </a:p>
          <a:p>
            <a:endParaRPr lang="en-US" dirty="0"/>
          </a:p>
        </p:txBody>
      </p:sp>
    </p:spTree>
    <p:extLst>
      <p:ext uri="{BB962C8B-B14F-4D97-AF65-F5344CB8AC3E}">
        <p14:creationId xmlns:p14="http://schemas.microsoft.com/office/powerpoint/2010/main" val="3996174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 E.1    Bank Processes/Strategy</a:t>
            </a:r>
            <a:endParaRPr lang="en-US" dirty="0"/>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Font typeface="Wingdings"/>
              <a:buChar char=""/>
            </a:pPr>
            <a:r>
              <a:rPr lang="en-US" sz="3200" dirty="0" smtClean="0"/>
              <a:t>Big </a:t>
            </a:r>
            <a:r>
              <a:rPr lang="en-US" sz="3200" dirty="0"/>
              <a:t>Hearted Bank wants to help its older clients avoid these scams. The President would like you to develop a list of procedures or strategies that it can use to prevent elderly financial exploitation. What is on your list? </a:t>
            </a:r>
          </a:p>
          <a:p>
            <a:pPr marL="0" indent="0">
              <a:buNone/>
            </a:pPr>
            <a:endParaRPr lang="en-US" dirty="0" smtClean="0"/>
          </a:p>
          <a:p>
            <a:endParaRPr lang="en-US" dirty="0"/>
          </a:p>
        </p:txBody>
      </p:sp>
    </p:spTree>
    <p:extLst>
      <p:ext uri="{BB962C8B-B14F-4D97-AF65-F5344CB8AC3E}">
        <p14:creationId xmlns:p14="http://schemas.microsoft.com/office/powerpoint/2010/main" val="4243607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 E.1    Bank Processes/Strategy</a:t>
            </a:r>
            <a:endParaRPr lang="en-US" dirty="0"/>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Font typeface="Wingdings"/>
              <a:buChar char=""/>
            </a:pPr>
            <a:r>
              <a:rPr lang="en-US" sz="3200" dirty="0" smtClean="0"/>
              <a:t>Education</a:t>
            </a:r>
          </a:p>
          <a:p>
            <a:pPr marL="320040" lvl="1" indent="-320040">
              <a:spcBef>
                <a:spcPts val="700"/>
              </a:spcBef>
              <a:buClr>
                <a:schemeClr val="accent2"/>
              </a:buClr>
              <a:buSzPct val="60000"/>
              <a:buFont typeface="Wingdings"/>
              <a:buChar char=""/>
            </a:pPr>
            <a:r>
              <a:rPr lang="en-US" sz="3200" dirty="0" smtClean="0"/>
              <a:t>Staff training</a:t>
            </a:r>
          </a:p>
          <a:p>
            <a:pPr marL="320040" lvl="1" indent="-320040">
              <a:spcBef>
                <a:spcPts val="700"/>
              </a:spcBef>
              <a:buClr>
                <a:schemeClr val="accent2"/>
              </a:buClr>
              <a:buSzPct val="60000"/>
              <a:buFont typeface="Wingdings"/>
              <a:buChar char=""/>
            </a:pPr>
            <a:r>
              <a:rPr lang="en-US" sz="3200" dirty="0" smtClean="0"/>
              <a:t>Financial driving license</a:t>
            </a:r>
          </a:p>
          <a:p>
            <a:pPr marL="320040" lvl="1" indent="-320040">
              <a:spcBef>
                <a:spcPts val="700"/>
              </a:spcBef>
              <a:buClr>
                <a:schemeClr val="accent2"/>
              </a:buClr>
              <a:buSzPct val="60000"/>
              <a:buFont typeface="Wingdings"/>
              <a:buChar char=""/>
            </a:pPr>
            <a:r>
              <a:rPr lang="en-US" sz="3200" dirty="0"/>
              <a:t>Require additional validation </a:t>
            </a:r>
          </a:p>
          <a:p>
            <a:pPr marL="320040" lvl="1" indent="-320040">
              <a:spcBef>
                <a:spcPts val="700"/>
              </a:spcBef>
              <a:buClr>
                <a:schemeClr val="accent2"/>
              </a:buClr>
              <a:buSzPct val="60000"/>
              <a:buFont typeface="Wingdings"/>
              <a:buChar char=""/>
            </a:pPr>
            <a:r>
              <a:rPr lang="en-US" sz="3200" dirty="0" smtClean="0"/>
              <a:t>Ban on products or processes</a:t>
            </a:r>
          </a:p>
          <a:p>
            <a:pPr marL="320040" lvl="1" indent="-320040">
              <a:spcBef>
                <a:spcPts val="700"/>
              </a:spcBef>
              <a:buClr>
                <a:schemeClr val="accent2"/>
              </a:buClr>
              <a:buSzPct val="60000"/>
              <a:buFont typeface="Wingdings"/>
              <a:buChar char=""/>
            </a:pPr>
            <a:r>
              <a:rPr lang="en-US" sz="3200" dirty="0" smtClean="0"/>
              <a:t>Specialized products</a:t>
            </a:r>
          </a:p>
          <a:p>
            <a:pPr marL="320040" lvl="1" indent="-320040">
              <a:spcBef>
                <a:spcPts val="700"/>
              </a:spcBef>
              <a:buClr>
                <a:schemeClr val="accent2"/>
              </a:buClr>
              <a:buSzPct val="60000"/>
              <a:buFont typeface="Wingdings"/>
              <a:buChar char=""/>
            </a:pPr>
            <a:endParaRPr lang="en-US" dirty="0" smtClean="0"/>
          </a:p>
          <a:p>
            <a:endParaRPr lang="en-US" dirty="0"/>
          </a:p>
        </p:txBody>
      </p:sp>
    </p:spTree>
    <p:extLst>
      <p:ext uri="{BB962C8B-B14F-4D97-AF65-F5344CB8AC3E}">
        <p14:creationId xmlns:p14="http://schemas.microsoft.com/office/powerpoint/2010/main" val="4293306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You are in-house counsel to Card Issuer. You notice that about 25% of the complaints made to the CFPB about Card Issuer are from older consumers (age 65+). Most of these complaints appear to result from consumers failing to understand aspects of the card, such as the fact that missing a single payment can result in a default APR or that the company may allow the consumer to exceed the credit limit. </a:t>
            </a:r>
          </a:p>
          <a:p>
            <a:r>
              <a:rPr lang="en-US" dirty="0" smtClean="0"/>
              <a:t>What do you advise Card Issuer to do? </a:t>
            </a:r>
            <a:endParaRPr lang="en-US" dirty="0"/>
          </a:p>
        </p:txBody>
      </p:sp>
    </p:spTree>
    <p:extLst>
      <p:ext uri="{BB962C8B-B14F-4D97-AF65-F5344CB8AC3E}">
        <p14:creationId xmlns:p14="http://schemas.microsoft.com/office/powerpoint/2010/main" val="1969037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Abuse of Elderly</a:t>
            </a:r>
            <a:endParaRPr lang="en-US" dirty="0"/>
          </a:p>
        </p:txBody>
      </p:sp>
      <p:sp>
        <p:nvSpPr>
          <p:cNvPr id="3" name="Content Placeholder 2"/>
          <p:cNvSpPr>
            <a:spLocks noGrp="1"/>
          </p:cNvSpPr>
          <p:nvPr>
            <p:ph sz="quarter" idx="1"/>
          </p:nvPr>
        </p:nvSpPr>
        <p:spPr/>
        <p:txBody>
          <a:bodyPr/>
          <a:lstStyle/>
          <a:p>
            <a:r>
              <a:rPr lang="en-US" dirty="0" smtClean="0"/>
              <a:t>What is financial exploitation in the context of older/elder Americans?</a:t>
            </a:r>
          </a:p>
          <a:p>
            <a:pPr lvl="1"/>
            <a:r>
              <a:rPr lang="en-US" dirty="0" smtClean="0"/>
              <a:t>Definitions</a:t>
            </a:r>
          </a:p>
          <a:p>
            <a:pPr lvl="1"/>
            <a:r>
              <a:rPr lang="en-US" dirty="0" smtClean="0"/>
              <a:t>Incidences</a:t>
            </a:r>
          </a:p>
          <a:p>
            <a:r>
              <a:rPr lang="en-US" dirty="0" smtClean="0"/>
              <a:t>Consumer Financial Markets</a:t>
            </a:r>
          </a:p>
          <a:p>
            <a:pPr lvl="1"/>
            <a:r>
              <a:rPr lang="en-US" dirty="0" smtClean="0"/>
              <a:t>Context for Abuse</a:t>
            </a:r>
          </a:p>
          <a:p>
            <a:r>
              <a:rPr lang="en-US" dirty="0" smtClean="0"/>
              <a:t>Legal Tools to Combat Elder Financial Abuse</a:t>
            </a:r>
          </a:p>
          <a:p>
            <a:pPr lvl="1"/>
            <a:r>
              <a:rPr lang="en-US" dirty="0" smtClean="0"/>
              <a:t>Applicable Statutes</a:t>
            </a:r>
          </a:p>
          <a:p>
            <a:pPr lvl="1"/>
            <a:r>
              <a:rPr lang="en-US" dirty="0" smtClean="0"/>
              <a:t>Regulatory Approaches</a:t>
            </a:r>
          </a:p>
        </p:txBody>
      </p:sp>
    </p:spTree>
    <p:extLst>
      <p:ext uri="{BB962C8B-B14F-4D97-AF65-F5344CB8AC3E}">
        <p14:creationId xmlns:p14="http://schemas.microsoft.com/office/powerpoint/2010/main" val="250852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Credit Opportunity Act</a:t>
            </a:r>
            <a:br>
              <a:rPr lang="en-US" dirty="0" smtClean="0"/>
            </a:br>
            <a:r>
              <a:rPr lang="en-US" dirty="0" smtClean="0"/>
              <a:t>15 U.S.C. 1691</a:t>
            </a:r>
            <a:endParaRPr lang="en-US" dirty="0"/>
          </a:p>
        </p:txBody>
      </p:sp>
      <p:sp>
        <p:nvSpPr>
          <p:cNvPr id="3" name="Content Placeholder 2"/>
          <p:cNvSpPr>
            <a:spLocks noGrp="1"/>
          </p:cNvSpPr>
          <p:nvPr>
            <p:ph sz="quarter" idx="1"/>
          </p:nvPr>
        </p:nvSpPr>
        <p:spPr>
          <a:xfrm>
            <a:off x="612648" y="1600200"/>
            <a:ext cx="8153400" cy="4979894"/>
          </a:xfrm>
        </p:spPr>
        <p:txBody>
          <a:bodyPr>
            <a:normAutofit fontScale="85000" lnSpcReduction="10000"/>
          </a:bodyPr>
          <a:lstStyle/>
          <a:p>
            <a:r>
              <a:rPr lang="en-US" sz="2600" dirty="0" smtClean="0"/>
              <a:t>It is “unlawful </a:t>
            </a:r>
            <a:r>
              <a:rPr lang="en-US" sz="2600" dirty="0"/>
              <a:t>for any creditor to discriminate against any applicant, with respect to any aspect of a credit transaction—</a:t>
            </a:r>
          </a:p>
          <a:p>
            <a:pPr marL="0" indent="0">
              <a:buNone/>
            </a:pPr>
            <a:r>
              <a:rPr lang="en-US" sz="2600" dirty="0" smtClean="0"/>
              <a:t>	(</a:t>
            </a:r>
            <a:r>
              <a:rPr lang="en-US" sz="2600" dirty="0"/>
              <a:t>1)on the basis of race, color, religion, national origin, sex or </a:t>
            </a:r>
            <a:r>
              <a:rPr lang="en-US" sz="2600" dirty="0" smtClean="0"/>
              <a:t>	marital 	status</a:t>
            </a:r>
            <a:r>
              <a:rPr lang="en-US" sz="2600" dirty="0"/>
              <a:t>, or </a:t>
            </a:r>
            <a:r>
              <a:rPr lang="en-US" sz="2600" b="1" dirty="0"/>
              <a:t>age </a:t>
            </a:r>
            <a:r>
              <a:rPr lang="en-US" sz="2600" dirty="0" smtClean="0"/>
              <a:t>(except capacity to </a:t>
            </a:r>
            <a:r>
              <a:rPr lang="en-US" sz="2600" dirty="0"/>
              <a:t>contract</a:t>
            </a:r>
            <a:r>
              <a:rPr lang="en-US" sz="2600" dirty="0" smtClean="0"/>
              <a:t>).”</a:t>
            </a:r>
          </a:p>
          <a:p>
            <a:r>
              <a:rPr lang="en-US" sz="2800" dirty="0" smtClean="0"/>
              <a:t>It is not discrimination to:</a:t>
            </a:r>
          </a:p>
          <a:p>
            <a:pPr lvl="1"/>
            <a:r>
              <a:rPr lang="en-US" sz="2800" dirty="0" smtClean="0"/>
              <a:t>“to </a:t>
            </a:r>
            <a:r>
              <a:rPr lang="en-US" sz="2800" dirty="0"/>
              <a:t>use any empirically derived credit system which considers age if such system is demonstrably and </a:t>
            </a:r>
            <a:r>
              <a:rPr lang="en-US" sz="2800" dirty="0" smtClean="0"/>
              <a:t>statistically . . . except </a:t>
            </a:r>
            <a:r>
              <a:rPr lang="en-US" sz="2800" dirty="0"/>
              <a:t>that in the operation of such system the age of an elderly applicant </a:t>
            </a:r>
            <a:r>
              <a:rPr lang="en-US" sz="2800" b="1" dirty="0"/>
              <a:t>may not be assigned a negative factor or value</a:t>
            </a:r>
            <a:r>
              <a:rPr lang="en-US" sz="2800" dirty="0"/>
              <a:t>; </a:t>
            </a:r>
            <a:r>
              <a:rPr lang="en-US" sz="2800" dirty="0" smtClean="0"/>
              <a:t>or</a:t>
            </a:r>
          </a:p>
          <a:p>
            <a:pPr lvl="1"/>
            <a:r>
              <a:rPr lang="en-US" sz="2800" dirty="0" smtClean="0"/>
              <a:t>to </a:t>
            </a:r>
            <a:r>
              <a:rPr lang="en-US" sz="2800" dirty="0"/>
              <a:t>make an inquiry or to consider the age of an elderly applicant when the age of such applicant is to be used by the creditor in the extension of credit </a:t>
            </a:r>
            <a:r>
              <a:rPr lang="en-US" sz="2800" b="1" dirty="0"/>
              <a:t>in favor </a:t>
            </a:r>
            <a:r>
              <a:rPr lang="en-US" sz="2800" dirty="0"/>
              <a:t>of such applicant</a:t>
            </a:r>
            <a:r>
              <a:rPr lang="en-US" sz="2800" dirty="0" smtClean="0"/>
              <a:t>.”</a:t>
            </a:r>
          </a:p>
        </p:txBody>
      </p:sp>
    </p:spTree>
    <p:extLst>
      <p:ext uri="{BB962C8B-B14F-4D97-AF65-F5344CB8AC3E}">
        <p14:creationId xmlns:p14="http://schemas.microsoft.com/office/powerpoint/2010/main" val="85322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E.2</a:t>
            </a:r>
            <a:endParaRPr lang="en-US" dirty="0"/>
          </a:p>
        </p:txBody>
      </p:sp>
      <p:sp>
        <p:nvSpPr>
          <p:cNvPr id="3" name="Content Placeholder 2"/>
          <p:cNvSpPr>
            <a:spLocks noGrp="1"/>
          </p:cNvSpPr>
          <p:nvPr>
            <p:ph sz="quarter" idx="1"/>
          </p:nvPr>
        </p:nvSpPr>
        <p:spPr/>
        <p:txBody>
          <a:bodyPr/>
          <a:lstStyle/>
          <a:p>
            <a:r>
              <a:rPr lang="en-US" dirty="0" smtClean="0"/>
              <a:t>Do nothing! </a:t>
            </a:r>
          </a:p>
          <a:p>
            <a:pPr lvl="1"/>
            <a:r>
              <a:rPr lang="en-US" dirty="0" smtClean="0"/>
              <a:t>Default APR and overlimit fees are source of substantial profit for banks. </a:t>
            </a:r>
          </a:p>
          <a:p>
            <a:pPr lvl="1"/>
            <a:r>
              <a:rPr lang="en-US" dirty="0" smtClean="0"/>
              <a:t>ECOA may limit your ability to tailor credit products for older Americans</a:t>
            </a:r>
          </a:p>
          <a:p>
            <a:r>
              <a:rPr lang="en-US" dirty="0" smtClean="0"/>
              <a:t>CFPB complaints require “objective, verifiable, monetary relief.” Pay that as cost of business. </a:t>
            </a:r>
          </a:p>
          <a:p>
            <a:r>
              <a:rPr lang="en-US" dirty="0" smtClean="0"/>
              <a:t>Product simplification</a:t>
            </a:r>
          </a:p>
          <a:p>
            <a:r>
              <a:rPr lang="en-US" dirty="0" smtClean="0"/>
              <a:t>Reputation concerns may trump additional profits</a:t>
            </a:r>
            <a:endParaRPr lang="en-US" dirty="0"/>
          </a:p>
        </p:txBody>
      </p:sp>
    </p:spTree>
    <p:extLst>
      <p:ext uri="{BB962C8B-B14F-4D97-AF65-F5344CB8AC3E}">
        <p14:creationId xmlns:p14="http://schemas.microsoft.com/office/powerpoint/2010/main" val="3890854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E.3</a:t>
            </a:r>
            <a:endParaRPr lang="en-US" dirty="0"/>
          </a:p>
        </p:txBody>
      </p:sp>
      <p:sp>
        <p:nvSpPr>
          <p:cNvPr id="3" name="Content Placeholder 2"/>
          <p:cNvSpPr>
            <a:spLocks noGrp="1"/>
          </p:cNvSpPr>
          <p:nvPr>
            <p:ph sz="quarter" idx="1"/>
          </p:nvPr>
        </p:nvSpPr>
        <p:spPr/>
        <p:txBody>
          <a:bodyPr>
            <a:normAutofit fontScale="92500"/>
          </a:bodyPr>
          <a:lstStyle/>
          <a:p>
            <a:r>
              <a:rPr lang="en-US" dirty="0" smtClean="0"/>
              <a:t>You are a deputy assistant to Chief of the CFPB’s Office of Older Americans. </a:t>
            </a:r>
          </a:p>
          <a:p>
            <a:r>
              <a:rPr lang="en-US" dirty="0"/>
              <a:t>T</a:t>
            </a:r>
            <a:r>
              <a:rPr lang="en-US" dirty="0" smtClean="0"/>
              <a:t>he </a:t>
            </a:r>
            <a:r>
              <a:rPr lang="en-US" dirty="0"/>
              <a:t>complaint division reports that it has recently gotten a handful of complaints about the following type of transaction: </a:t>
            </a:r>
          </a:p>
          <a:p>
            <a:pPr lvl="1"/>
            <a:r>
              <a:rPr lang="en-US" dirty="0"/>
              <a:t>Older American is given a lump sum of money by a stranger to purchase a life insurance policy. The stranger is the named beneficiary of the policy. </a:t>
            </a:r>
            <a:endParaRPr lang="en-US" dirty="0" smtClean="0"/>
          </a:p>
          <a:p>
            <a:r>
              <a:rPr lang="en-US" dirty="0" smtClean="0"/>
              <a:t>The complaint division would like the Office of Older Americans to handle this issue. What do you advise?</a:t>
            </a:r>
          </a:p>
        </p:txBody>
      </p:sp>
    </p:spTree>
    <p:extLst>
      <p:ext uri="{BB962C8B-B14F-4D97-AF65-F5344CB8AC3E}">
        <p14:creationId xmlns:p14="http://schemas.microsoft.com/office/powerpoint/2010/main" val="3411062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E.3</a:t>
            </a:r>
            <a:endParaRPr lang="en-US" dirty="0"/>
          </a:p>
        </p:txBody>
      </p:sp>
      <p:sp>
        <p:nvSpPr>
          <p:cNvPr id="3" name="Content Placeholder 2"/>
          <p:cNvSpPr>
            <a:spLocks noGrp="1"/>
          </p:cNvSpPr>
          <p:nvPr>
            <p:ph sz="quarter" idx="1"/>
          </p:nvPr>
        </p:nvSpPr>
        <p:spPr/>
        <p:txBody>
          <a:bodyPr/>
          <a:lstStyle/>
          <a:p>
            <a:r>
              <a:rPr lang="en-US" sz="3600" dirty="0" smtClean="0"/>
              <a:t>What are the harms here?</a:t>
            </a:r>
          </a:p>
          <a:p>
            <a:r>
              <a:rPr lang="en-US" sz="3600" dirty="0" smtClean="0"/>
              <a:t>Are these illegal? </a:t>
            </a:r>
          </a:p>
          <a:p>
            <a:pPr lvl="1"/>
            <a:r>
              <a:rPr lang="en-US" sz="3600" dirty="0" smtClean="0"/>
              <a:t> If not, should they be?</a:t>
            </a:r>
          </a:p>
          <a:p>
            <a:pPr lvl="1"/>
            <a:r>
              <a:rPr lang="en-US" sz="3600" smtClean="0"/>
              <a:t> If </a:t>
            </a:r>
            <a:r>
              <a:rPr lang="en-US" sz="3600" dirty="0" smtClean="0"/>
              <a:t>so, what are the remedies?</a:t>
            </a:r>
          </a:p>
          <a:p>
            <a:pPr marL="0" indent="0">
              <a:buNone/>
            </a:pPr>
            <a:endParaRPr lang="en-US" dirty="0" smtClean="0"/>
          </a:p>
        </p:txBody>
      </p:sp>
    </p:spTree>
    <p:extLst>
      <p:ext uri="{BB962C8B-B14F-4D97-AF65-F5344CB8AC3E}">
        <p14:creationId xmlns:p14="http://schemas.microsoft.com/office/powerpoint/2010/main" val="3765779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358350"/>
            <a:ext cx="6477000" cy="829308"/>
          </a:xfrm>
        </p:spPr>
        <p:txBody>
          <a:bodyPr>
            <a:normAutofit fontScale="90000"/>
          </a:bodyPr>
          <a:lstStyle/>
          <a:p>
            <a:r>
              <a:rPr lang="en-US" dirty="0" smtClean="0"/>
              <a:t>Financial Exploitation of Older Americans</a:t>
            </a:r>
            <a:endParaRPr lang="en-US" i="1" cap="none" dirty="0">
              <a:latin typeface="+mn-lt"/>
            </a:endParaRPr>
          </a:p>
        </p:txBody>
      </p:sp>
      <p:sp>
        <p:nvSpPr>
          <p:cNvPr id="3" name="Subtitle 2"/>
          <p:cNvSpPr>
            <a:spLocks noGrp="1"/>
          </p:cNvSpPr>
          <p:nvPr>
            <p:ph type="subTitle" idx="1"/>
          </p:nvPr>
        </p:nvSpPr>
        <p:spPr/>
        <p:txBody>
          <a:bodyPr>
            <a:normAutofit/>
          </a:bodyPr>
          <a:lstStyle/>
          <a:p>
            <a:r>
              <a:rPr lang="en-US" dirty="0" smtClean="0"/>
              <a:t>Professor Katherine Porter		UC Irvine Law</a:t>
            </a:r>
            <a:endParaRPr lang="en-US" dirty="0"/>
          </a:p>
        </p:txBody>
      </p:sp>
      <p:sp>
        <p:nvSpPr>
          <p:cNvPr id="4" name="TextBox 3"/>
          <p:cNvSpPr txBox="1"/>
          <p:nvPr/>
        </p:nvSpPr>
        <p:spPr>
          <a:xfrm>
            <a:off x="2501034" y="3667103"/>
            <a:ext cx="5986932" cy="646331"/>
          </a:xfrm>
          <a:prstGeom prst="rect">
            <a:avLst/>
          </a:prstGeom>
          <a:noFill/>
        </p:spPr>
        <p:txBody>
          <a:bodyPr wrap="square" rtlCol="0">
            <a:spAutoFit/>
          </a:bodyPr>
          <a:lstStyle/>
          <a:p>
            <a:r>
              <a:rPr lang="en-US" sz="3600" dirty="0" smtClean="0">
                <a:latin typeface="Tw Cen MT"/>
              </a:rPr>
              <a:t>Legal and Policy Solutions</a:t>
            </a:r>
            <a:endParaRPr lang="en-US" sz="3600" dirty="0">
              <a:latin typeface="Tw Cen MT"/>
            </a:endParaRPr>
          </a:p>
        </p:txBody>
      </p:sp>
    </p:spTree>
    <p:extLst>
      <p:ext uri="{BB962C8B-B14F-4D97-AF65-F5344CB8AC3E}">
        <p14:creationId xmlns:p14="http://schemas.microsoft.com/office/powerpoint/2010/main" val="210970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Elder Financial Abuse</a:t>
            </a:r>
            <a:endParaRPr lang="en-US" dirty="0"/>
          </a:p>
        </p:txBody>
      </p:sp>
      <p:sp>
        <p:nvSpPr>
          <p:cNvPr id="3" name="Content Placeholder 2"/>
          <p:cNvSpPr>
            <a:spLocks noGrp="1"/>
          </p:cNvSpPr>
          <p:nvPr>
            <p:ph sz="quarter" idx="1"/>
          </p:nvPr>
        </p:nvSpPr>
        <p:spPr>
          <a:xfrm>
            <a:off x="612648" y="1600200"/>
            <a:ext cx="8153400" cy="4891738"/>
          </a:xfrm>
        </p:spPr>
        <p:txBody>
          <a:bodyPr>
            <a:normAutofit lnSpcReduction="10000"/>
          </a:bodyPr>
          <a:lstStyle/>
          <a:p>
            <a:r>
              <a:rPr lang="en-US" dirty="0"/>
              <a:t>Differs significantly from other forms of elder abuse</a:t>
            </a:r>
          </a:p>
          <a:p>
            <a:pPr lvl="1"/>
            <a:r>
              <a:rPr lang="en-US" dirty="0"/>
              <a:t>Physical abuse</a:t>
            </a:r>
          </a:p>
          <a:p>
            <a:pPr lvl="1"/>
            <a:r>
              <a:rPr lang="en-US" dirty="0"/>
              <a:t>Neglect</a:t>
            </a:r>
          </a:p>
          <a:p>
            <a:r>
              <a:rPr lang="en-US" dirty="0" smtClean="0"/>
              <a:t>Involvement </a:t>
            </a:r>
            <a:r>
              <a:rPr lang="en-US" dirty="0"/>
              <a:t>of others</a:t>
            </a:r>
          </a:p>
          <a:p>
            <a:pPr lvl="1"/>
            <a:r>
              <a:rPr lang="en-US" dirty="0"/>
              <a:t>family v. stranger</a:t>
            </a:r>
          </a:p>
          <a:p>
            <a:pPr lvl="1"/>
            <a:r>
              <a:rPr lang="en-US" dirty="0"/>
              <a:t>trusted intermediary v. </a:t>
            </a:r>
            <a:r>
              <a:rPr lang="en-US" dirty="0" smtClean="0"/>
              <a:t>seller</a:t>
            </a:r>
          </a:p>
          <a:p>
            <a:r>
              <a:rPr lang="en-US" dirty="0" smtClean="0"/>
              <a:t>Financial Contexts</a:t>
            </a:r>
          </a:p>
          <a:p>
            <a:pPr lvl="1"/>
            <a:r>
              <a:rPr lang="en-US" dirty="0" smtClean="0"/>
              <a:t>Credit or Banking</a:t>
            </a:r>
          </a:p>
          <a:p>
            <a:pPr lvl="1"/>
            <a:r>
              <a:rPr lang="en-US" dirty="0" smtClean="0"/>
              <a:t>Purchasing Goods/Services</a:t>
            </a:r>
          </a:p>
          <a:p>
            <a:pPr lvl="1"/>
            <a:r>
              <a:rPr lang="en-US" dirty="0" smtClean="0"/>
              <a:t>Retirement and Investing</a:t>
            </a:r>
            <a:endParaRPr lang="en-US" dirty="0"/>
          </a:p>
        </p:txBody>
      </p:sp>
    </p:spTree>
    <p:extLst>
      <p:ext uri="{BB962C8B-B14F-4D97-AF65-F5344CB8AC3E}">
        <p14:creationId xmlns:p14="http://schemas.microsoft.com/office/powerpoint/2010/main" val="3247148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Pure v. Hybrid Financial Exploitation</a:t>
            </a:r>
            <a:endParaRPr lang="en-US" dirty="0"/>
          </a:p>
        </p:txBody>
      </p:sp>
      <p:sp>
        <p:nvSpPr>
          <p:cNvPr id="3" name="Content Placeholder 2"/>
          <p:cNvSpPr>
            <a:spLocks noGrp="1"/>
          </p:cNvSpPr>
          <p:nvPr>
            <p:ph sz="quarter" idx="1"/>
          </p:nvPr>
        </p:nvSpPr>
        <p:spPr/>
        <p:txBody>
          <a:bodyPr>
            <a:normAutofit/>
          </a:bodyPr>
          <a:lstStyle/>
          <a:p>
            <a:r>
              <a:rPr lang="en-US" dirty="0" smtClean="0"/>
              <a:t>Pure (occurs in isolation)</a:t>
            </a:r>
          </a:p>
          <a:p>
            <a:pPr lvl="1"/>
            <a:r>
              <a:rPr lang="en-US" dirty="0" smtClean="0"/>
              <a:t>Risk factors for victims</a:t>
            </a:r>
          </a:p>
          <a:p>
            <a:pPr lvl="1"/>
            <a:r>
              <a:rPr lang="en-US" dirty="0" smtClean="0"/>
              <a:t>Profile of perpetrators</a:t>
            </a:r>
          </a:p>
          <a:p>
            <a:r>
              <a:rPr lang="en-US" dirty="0" smtClean="0"/>
              <a:t>Hybrid (co-occurs with physical abuse or neglect)</a:t>
            </a:r>
          </a:p>
          <a:p>
            <a:pPr lvl="1"/>
            <a:r>
              <a:rPr lang="en-US" dirty="0"/>
              <a:t>Risk factors for victims</a:t>
            </a:r>
          </a:p>
          <a:p>
            <a:pPr lvl="1"/>
            <a:r>
              <a:rPr lang="en-US" dirty="0"/>
              <a:t>Profile of </a:t>
            </a:r>
            <a:r>
              <a:rPr lang="en-US" dirty="0" smtClean="0"/>
              <a:t>perpetrators</a:t>
            </a:r>
          </a:p>
          <a:p>
            <a:r>
              <a:rPr lang="en-US" dirty="0" smtClean="0"/>
              <a:t>Law does not generally respond differently to these two kinds of financial exploitation, if harm/malfeasance is same</a:t>
            </a:r>
          </a:p>
          <a:p>
            <a:endParaRPr lang="en-US" dirty="0" smtClean="0"/>
          </a:p>
        </p:txBody>
      </p:sp>
    </p:spTree>
    <p:extLst>
      <p:ext uri="{BB962C8B-B14F-4D97-AF65-F5344CB8AC3E}">
        <p14:creationId xmlns:p14="http://schemas.microsoft.com/office/powerpoint/2010/main" val="291466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on Elder Financial Abuse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About 11% of people ages 60+ faced some form of elder abuse; 5.7 million people. </a:t>
            </a:r>
          </a:p>
          <a:p>
            <a:pPr lvl="1"/>
            <a:r>
              <a:rPr lang="en-US" dirty="0" smtClean="0"/>
              <a:t>BUT this is all forms of abuse. No good national data on elderly financial exploitation. </a:t>
            </a:r>
            <a:endParaRPr lang="en-US" dirty="0"/>
          </a:p>
          <a:p>
            <a:r>
              <a:rPr lang="en-US" dirty="0" smtClean="0"/>
              <a:t>While seniors </a:t>
            </a:r>
            <a:r>
              <a:rPr lang="en-US" dirty="0"/>
              <a:t>60 and older make up 15 percent of the U.S. population, they account for roughly 30 percent of fraud victims </a:t>
            </a:r>
            <a:r>
              <a:rPr lang="en-US" dirty="0" smtClean="0"/>
              <a:t> Americans </a:t>
            </a:r>
            <a:r>
              <a:rPr lang="en-US" dirty="0"/>
              <a:t>over 65 years lost $2.9 billion in 2010</a:t>
            </a:r>
          </a:p>
          <a:p>
            <a:pPr lvl="1"/>
            <a:r>
              <a:rPr lang="en-US" dirty="0"/>
              <a:t>12% increase from </a:t>
            </a:r>
            <a:r>
              <a:rPr lang="en-US" dirty="0" smtClean="0"/>
              <a:t>2008</a:t>
            </a:r>
          </a:p>
          <a:p>
            <a:r>
              <a:rPr lang="en-US" dirty="0" smtClean="0"/>
              <a:t>Underreported</a:t>
            </a:r>
          </a:p>
          <a:p>
            <a:r>
              <a:rPr lang="en-US" dirty="0" smtClean="0"/>
              <a:t>Gendered problem: Women Fare Worse</a:t>
            </a:r>
          </a:p>
          <a:p>
            <a:pPr lvl="1"/>
            <a:r>
              <a:rPr lang="en-US" dirty="0" smtClean="0"/>
              <a:t>More likely to be victims of financial exploitation</a:t>
            </a:r>
          </a:p>
          <a:p>
            <a:pPr lvl="1"/>
            <a:r>
              <a:rPr lang="en-US" dirty="0" smtClean="0"/>
              <a:t>Fewer financial resources (income and assets)</a:t>
            </a:r>
          </a:p>
        </p:txBody>
      </p:sp>
    </p:spTree>
    <p:extLst>
      <p:ext uri="{BB962C8B-B14F-4D97-AF65-F5344CB8AC3E}">
        <p14:creationId xmlns:p14="http://schemas.microsoft.com/office/powerpoint/2010/main" val="176129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Financial Markets</a:t>
            </a:r>
            <a:endParaRPr lang="en-US" dirty="0"/>
          </a:p>
        </p:txBody>
      </p:sp>
      <p:sp>
        <p:nvSpPr>
          <p:cNvPr id="3" name="Content Placeholder 2"/>
          <p:cNvSpPr>
            <a:spLocks noGrp="1"/>
          </p:cNvSpPr>
          <p:nvPr>
            <p:ph sz="quarter" idx="1"/>
          </p:nvPr>
        </p:nvSpPr>
        <p:spPr/>
        <p:txBody>
          <a:bodyPr/>
          <a:lstStyle/>
          <a:p>
            <a:r>
              <a:rPr lang="en-US" dirty="0" smtClean="0"/>
              <a:t>Providers</a:t>
            </a:r>
          </a:p>
          <a:p>
            <a:pPr lvl="1"/>
            <a:r>
              <a:rPr lang="en-US" dirty="0" smtClean="0"/>
              <a:t>Consolidation in Large Banks</a:t>
            </a:r>
          </a:p>
          <a:p>
            <a:pPr lvl="1"/>
            <a:r>
              <a:rPr lang="en-US" dirty="0" smtClean="0"/>
              <a:t>Technological Sophistication</a:t>
            </a:r>
          </a:p>
          <a:p>
            <a:r>
              <a:rPr lang="en-US" dirty="0" smtClean="0"/>
              <a:t>Trends in Products</a:t>
            </a:r>
          </a:p>
          <a:p>
            <a:pPr lvl="1"/>
            <a:r>
              <a:rPr lang="en-US" dirty="0" smtClean="0"/>
              <a:t>Complex; more moving parts</a:t>
            </a:r>
          </a:p>
          <a:p>
            <a:pPr lvl="1"/>
            <a:r>
              <a:rPr lang="en-US" dirty="0" smtClean="0"/>
              <a:t>More credit available</a:t>
            </a:r>
          </a:p>
          <a:p>
            <a:r>
              <a:rPr lang="en-US" dirty="0" smtClean="0"/>
              <a:t>Legal Changes</a:t>
            </a:r>
          </a:p>
          <a:p>
            <a:pPr lvl="1"/>
            <a:r>
              <a:rPr lang="en-US" dirty="0" smtClean="0"/>
              <a:t>Fractured Regulatory Authority</a:t>
            </a:r>
          </a:p>
          <a:p>
            <a:pPr lvl="1"/>
            <a:r>
              <a:rPr lang="en-US" dirty="0" smtClean="0"/>
              <a:t>Preemption</a:t>
            </a:r>
          </a:p>
        </p:txBody>
      </p:sp>
    </p:spTree>
    <p:extLst>
      <p:ext uri="{BB962C8B-B14F-4D97-AF65-F5344CB8AC3E}">
        <p14:creationId xmlns:p14="http://schemas.microsoft.com/office/powerpoint/2010/main" val="255807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Tools: Elder Abuse Victims Act</a:t>
            </a:r>
            <a:endParaRPr lang="en-US" dirty="0"/>
          </a:p>
        </p:txBody>
      </p:sp>
      <p:sp>
        <p:nvSpPr>
          <p:cNvPr id="3" name="Content Placeholder 2"/>
          <p:cNvSpPr>
            <a:spLocks noGrp="1"/>
          </p:cNvSpPr>
          <p:nvPr>
            <p:ph sz="quarter" idx="1"/>
          </p:nvPr>
        </p:nvSpPr>
        <p:spPr/>
        <p:txBody>
          <a:bodyPr/>
          <a:lstStyle/>
          <a:p>
            <a:r>
              <a:rPr lang="en-US" dirty="0" smtClean="0"/>
              <a:t>Pending in Congress. Introduced 3/11.</a:t>
            </a:r>
          </a:p>
          <a:p>
            <a:r>
              <a:rPr lang="en-US" dirty="0" smtClean="0"/>
              <a:t>Would establish Office of Elder Justice in DOJ</a:t>
            </a:r>
          </a:p>
          <a:p>
            <a:r>
              <a:rPr lang="en-US" dirty="0" smtClean="0"/>
              <a:t>Requires studies, review of laws, data collection</a:t>
            </a:r>
            <a:endParaRPr lang="en-US" dirty="0"/>
          </a:p>
        </p:txBody>
      </p:sp>
    </p:spTree>
    <p:extLst>
      <p:ext uri="{BB962C8B-B14F-4D97-AF65-F5344CB8AC3E}">
        <p14:creationId xmlns:p14="http://schemas.microsoft.com/office/powerpoint/2010/main" val="641109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Tools:  Applicable Statutes</a:t>
            </a:r>
            <a:endParaRPr lang="en-US" dirty="0"/>
          </a:p>
        </p:txBody>
      </p:sp>
      <p:sp>
        <p:nvSpPr>
          <p:cNvPr id="3" name="Content Placeholder 2"/>
          <p:cNvSpPr>
            <a:spLocks noGrp="1"/>
          </p:cNvSpPr>
          <p:nvPr>
            <p:ph sz="quarter" idx="1"/>
          </p:nvPr>
        </p:nvSpPr>
        <p:spPr/>
        <p:txBody>
          <a:bodyPr>
            <a:normAutofit/>
          </a:bodyPr>
          <a:lstStyle/>
          <a:p>
            <a:r>
              <a:rPr lang="en-US" dirty="0" smtClean="0"/>
              <a:t>Disclosure </a:t>
            </a:r>
          </a:p>
          <a:p>
            <a:r>
              <a:rPr lang="en-US" dirty="0" smtClean="0"/>
              <a:t>Mandatory Education</a:t>
            </a:r>
          </a:p>
          <a:p>
            <a:r>
              <a:rPr lang="en-US" dirty="0" smtClean="0"/>
              <a:t>Substantive product standards</a:t>
            </a:r>
          </a:p>
          <a:p>
            <a:r>
              <a:rPr lang="en-US" dirty="0" smtClean="0"/>
              <a:t>Sales or marketing practices</a:t>
            </a:r>
          </a:p>
          <a:p>
            <a:r>
              <a:rPr lang="en-US" dirty="0" smtClean="0"/>
              <a:t>Licensing, certification, fiduciary duties</a:t>
            </a:r>
          </a:p>
          <a:p>
            <a:r>
              <a:rPr lang="en-US" dirty="0" smtClean="0"/>
              <a:t>Complaint resolution</a:t>
            </a:r>
          </a:p>
          <a:p>
            <a:endParaRPr lang="en-US" dirty="0"/>
          </a:p>
        </p:txBody>
      </p:sp>
    </p:spTree>
    <p:extLst>
      <p:ext uri="{BB962C8B-B14F-4D97-AF65-F5344CB8AC3E}">
        <p14:creationId xmlns:p14="http://schemas.microsoft.com/office/powerpoint/2010/main" val="2965200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Tools:  UDAP and UDAAP</a:t>
            </a:r>
            <a:endParaRPr lang="en-US" dirty="0"/>
          </a:p>
        </p:txBody>
      </p:sp>
      <p:sp>
        <p:nvSpPr>
          <p:cNvPr id="3" name="Content Placeholder 2"/>
          <p:cNvSpPr>
            <a:spLocks noGrp="1"/>
          </p:cNvSpPr>
          <p:nvPr>
            <p:ph sz="quarter" idx="1"/>
          </p:nvPr>
        </p:nvSpPr>
        <p:spPr/>
        <p:txBody>
          <a:bodyPr>
            <a:normAutofit fontScale="85000" lnSpcReduction="20000"/>
          </a:bodyPr>
          <a:lstStyle/>
          <a:p>
            <a:pPr>
              <a:buFont typeface="Wingdings" pitchFamily="2" charset="2"/>
              <a:buChar char="q"/>
            </a:pPr>
            <a:r>
              <a:rPr lang="en-US" dirty="0" smtClean="0"/>
              <a:t>Unfair</a:t>
            </a:r>
            <a:endParaRPr lang="en-US" dirty="0"/>
          </a:p>
          <a:p>
            <a:pPr lvl="1">
              <a:buFont typeface="Wingdings" pitchFamily="2" charset="2"/>
              <a:buChar char="q"/>
            </a:pPr>
            <a:r>
              <a:rPr lang="en-US" dirty="0"/>
              <a:t>the act or practice causes or is likely to cause substantial injury to consumers which is not reasonably avoidable by consumers; and</a:t>
            </a:r>
          </a:p>
          <a:p>
            <a:pPr lvl="1">
              <a:buFont typeface="Wingdings" pitchFamily="2" charset="2"/>
              <a:buChar char="q"/>
            </a:pPr>
            <a:r>
              <a:rPr lang="en-US" dirty="0"/>
              <a:t> such substantial injury is not outweighed by countervailing benefits to consumers or to competition.</a:t>
            </a:r>
          </a:p>
          <a:p>
            <a:pPr>
              <a:buFont typeface="Wingdings" pitchFamily="2" charset="2"/>
              <a:buChar char="q"/>
            </a:pPr>
            <a:r>
              <a:rPr lang="en-US" dirty="0"/>
              <a:t>Deceptive is not defined</a:t>
            </a:r>
          </a:p>
          <a:p>
            <a:pPr>
              <a:buFont typeface="Wingdings" pitchFamily="2" charset="2"/>
              <a:buChar char="q"/>
            </a:pPr>
            <a:r>
              <a:rPr lang="en-US" dirty="0"/>
              <a:t>Abusive</a:t>
            </a:r>
          </a:p>
          <a:p>
            <a:pPr lvl="1">
              <a:buFont typeface="Wingdings" pitchFamily="2" charset="2"/>
              <a:buChar char="q"/>
            </a:pPr>
            <a:r>
              <a:rPr lang="en-US" dirty="0"/>
              <a:t>Materially interferes with the ability of a consumer to understand a term or condition of a consumer financial product or service; or</a:t>
            </a:r>
          </a:p>
          <a:p>
            <a:pPr lvl="1">
              <a:buFont typeface="Wingdings" pitchFamily="2" charset="2"/>
              <a:buChar char="q"/>
            </a:pPr>
            <a:r>
              <a:rPr lang="en-US" dirty="0"/>
              <a:t> takes unreasonable advantage of [lack of understanding of consumer, inability of consumer to protect their interests, or reasonable reliance of consumer of person to act in interests of consumer]</a:t>
            </a:r>
          </a:p>
          <a:p>
            <a:endParaRPr lang="en-US" dirty="0" smtClean="0"/>
          </a:p>
          <a:p>
            <a:endParaRPr lang="en-US" dirty="0"/>
          </a:p>
        </p:txBody>
      </p:sp>
    </p:spTree>
    <p:extLst>
      <p:ext uri="{BB962C8B-B14F-4D97-AF65-F5344CB8AC3E}">
        <p14:creationId xmlns:p14="http://schemas.microsoft.com/office/powerpoint/2010/main" val="283577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215</TotalTime>
  <Words>2364</Words>
  <Application>Microsoft Office PowerPoint</Application>
  <PresentationFormat>On-screen Show (4:3)</PresentationFormat>
  <Paragraphs>214</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Tw Cen MT</vt:lpstr>
      <vt:lpstr>Wingdings</vt:lpstr>
      <vt:lpstr>Wingdings 2</vt:lpstr>
      <vt:lpstr>Median</vt:lpstr>
      <vt:lpstr>Financial Exploitation of Older Americans</vt:lpstr>
      <vt:lpstr>Financial Abuse of Elderly</vt:lpstr>
      <vt:lpstr>Defining Elder Financial Abuse</vt:lpstr>
      <vt:lpstr>Pure v. Hybrid Financial Exploitation</vt:lpstr>
      <vt:lpstr>Statistics on Elder Financial Abuse</vt:lpstr>
      <vt:lpstr>Consumer Financial Markets</vt:lpstr>
      <vt:lpstr>Legal Tools: Elder Abuse Victims Act</vt:lpstr>
      <vt:lpstr>Legal Tools:  Applicable Statutes</vt:lpstr>
      <vt:lpstr>Legal Tools:  UDAP and UDAAP</vt:lpstr>
      <vt:lpstr>Legal Tools: Regulatory Entities</vt:lpstr>
      <vt:lpstr>PowerPoint Presentation</vt:lpstr>
      <vt:lpstr>Legal Tools: Regulatory Entities</vt:lpstr>
      <vt:lpstr>Problem E.1</vt:lpstr>
      <vt:lpstr>Problem E.1</vt:lpstr>
      <vt:lpstr>Problem E.1        Getting $ Back</vt:lpstr>
      <vt:lpstr>Problem E.1          Getting $ Back</vt:lpstr>
      <vt:lpstr>Problem E.1    Bank Processes/Strategy</vt:lpstr>
      <vt:lpstr>Problem E.1    Bank Processes/Strategy</vt:lpstr>
      <vt:lpstr>Problem E.2</vt:lpstr>
      <vt:lpstr>Equal Credit Opportunity Act 15 U.S.C. 1691</vt:lpstr>
      <vt:lpstr>Problem E.2</vt:lpstr>
      <vt:lpstr>Problem E.3</vt:lpstr>
      <vt:lpstr>Problem E.3</vt:lpstr>
      <vt:lpstr>Financial Exploitation of Older Americans</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Exploitation</dc:title>
  <dc:creator>Katie Porter</dc:creator>
  <cp:lastModifiedBy>Schutt, Samuel D</cp:lastModifiedBy>
  <cp:revision>36</cp:revision>
  <cp:lastPrinted>2012-03-08T18:28:59Z</cp:lastPrinted>
  <dcterms:created xsi:type="dcterms:W3CDTF">2012-02-28T03:09:03Z</dcterms:created>
  <dcterms:modified xsi:type="dcterms:W3CDTF">2014-11-11T17:18:06Z</dcterms:modified>
</cp:coreProperties>
</file>