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7" r:id="rId18"/>
    <p:sldId id="274" r:id="rId19"/>
    <p:sldId id="276" r:id="rId20"/>
    <p:sldId id="272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7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6869-AA77-4569-B743-A2715603E5E4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4CEA-3E1A-4FB5-8266-69DE479000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6869-AA77-4569-B743-A2715603E5E4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4CEA-3E1A-4FB5-8266-69DE479000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6869-AA77-4569-B743-A2715603E5E4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4CEA-3E1A-4FB5-8266-69DE479000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6869-AA77-4569-B743-A2715603E5E4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4CEA-3E1A-4FB5-8266-69DE479000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6869-AA77-4569-B743-A2715603E5E4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4CEA-3E1A-4FB5-8266-69DE479000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6869-AA77-4569-B743-A2715603E5E4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4CEA-3E1A-4FB5-8266-69DE479000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6869-AA77-4569-B743-A2715603E5E4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4CEA-3E1A-4FB5-8266-69DE479000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6869-AA77-4569-B743-A2715603E5E4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4CEA-3E1A-4FB5-8266-69DE479000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6869-AA77-4569-B743-A2715603E5E4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4CEA-3E1A-4FB5-8266-69DE479000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6869-AA77-4569-B743-A2715603E5E4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4CEA-3E1A-4FB5-8266-69DE479000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6869-AA77-4569-B743-A2715603E5E4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4CEA-3E1A-4FB5-8266-69DE479000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D6869-AA77-4569-B743-A2715603E5E4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44CEA-3E1A-4FB5-8266-69DE4790006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362200"/>
            <a:ext cx="8153400" cy="2667000"/>
          </a:xfrm>
        </p:spPr>
        <p:txBody>
          <a:bodyPr>
            <a:noAutofit/>
          </a:bodyPr>
          <a:lstStyle/>
          <a:p>
            <a:r>
              <a:rPr lang="en-US" dirty="0"/>
              <a:t>ASSISTED LIVING REGULATIONS              TARGETING PERSONS WITH            ALZHEIMER’S DISEASE: 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 smtClean="0"/>
              <a:t>ENFORCEMENT 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STRATEGIES </a:t>
            </a:r>
            <a:r>
              <a:rPr lang="en-US" dirty="0" smtClean="0"/>
              <a:t>&amp; ACTIONS 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Here’s what is available…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447800"/>
            <a:ext cx="7707086" cy="4495800"/>
          </a:xfrm>
          <a:prstGeom prst="rect">
            <a:avLst/>
          </a:prstGeom>
          <a:blipFill dpi="0" rotWithShape="0">
            <a:blip cstate="print"/>
            <a:srcRect/>
            <a:stretch>
              <a:fillRect/>
            </a:stretch>
          </a:blipFill>
          <a:ln w="9525" algn="ctr"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Here’s what can be done…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676400"/>
            <a:ext cx="7443608" cy="4648200"/>
          </a:xfrm>
          <a:prstGeom prst="rect">
            <a:avLst/>
          </a:prstGeom>
          <a:blipFill dpi="0" rotWithShape="0">
            <a:blip cstate="print"/>
            <a:srcRect/>
            <a:stretch>
              <a:fillRect/>
            </a:stretch>
          </a:blipFill>
          <a:ln w="9525" algn="ctr"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ACTIONS BEING TAKEN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1447800"/>
            <a:ext cx="7543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-Low Effectiveness</a:t>
            </a:r>
          </a:p>
          <a:p>
            <a:r>
              <a:rPr lang="en-US" sz="4000" dirty="0"/>
              <a:t>	</a:t>
            </a:r>
            <a:r>
              <a:rPr lang="en-US" sz="3200" dirty="0" smtClean="0"/>
              <a:t>Inspections and Penalties</a:t>
            </a:r>
          </a:p>
          <a:p>
            <a:endParaRPr lang="en-US" sz="4000" dirty="0"/>
          </a:p>
          <a:p>
            <a:r>
              <a:rPr lang="en-US" sz="4000" dirty="0" smtClean="0"/>
              <a:t>-Moderate Effectiveness</a:t>
            </a:r>
          </a:p>
          <a:p>
            <a:r>
              <a:rPr lang="en-US" sz="4000" dirty="0"/>
              <a:t>	</a:t>
            </a:r>
            <a:r>
              <a:rPr lang="en-US" sz="3200" dirty="0" smtClean="0"/>
              <a:t>Civil Monetary Penalties </a:t>
            </a:r>
          </a:p>
          <a:p>
            <a:endParaRPr lang="en-US" sz="4000" dirty="0"/>
          </a:p>
          <a:p>
            <a:r>
              <a:rPr lang="en-US" sz="4000" dirty="0" smtClean="0"/>
              <a:t>-High Effectiveness</a:t>
            </a:r>
          </a:p>
          <a:p>
            <a:r>
              <a:rPr lang="en-US" sz="4000" dirty="0"/>
              <a:t>	</a:t>
            </a:r>
            <a:r>
              <a:rPr lang="en-US" sz="3200" dirty="0" smtClean="0"/>
              <a:t>Suspensions</a:t>
            </a:r>
            <a:endParaRPr lang="en-US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Inspections and Violations</a:t>
            </a:r>
            <a:endParaRPr lang="en-US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524000"/>
            <a:ext cx="7442044" cy="4572000"/>
          </a:xfrm>
          <a:prstGeom prst="rect">
            <a:avLst/>
          </a:prstGeom>
          <a:blipFill dpi="0" rotWithShape="0">
            <a:blip cstate="print"/>
            <a:srcRect/>
            <a:stretch>
              <a:fillRect/>
            </a:stretch>
          </a:blipFill>
          <a:ln w="9525" algn="ctr"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Monetary Penalties</a:t>
            </a:r>
            <a:endParaRPr lang="en-US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905000"/>
            <a:ext cx="6553362" cy="4191000"/>
          </a:xfrm>
          <a:prstGeom prst="rect">
            <a:avLst/>
          </a:prstGeom>
          <a:blipFill dpi="0" rotWithShape="0">
            <a:blip cstate="print"/>
            <a:srcRect/>
            <a:stretch>
              <a:fillRect/>
            </a:stretch>
          </a:blipFill>
          <a:ln w="9525" algn="ctr"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Wide variation in fines….</a:t>
            </a:r>
            <a:endParaRPr lang="en-US" u="sng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600200"/>
            <a:ext cx="7351044" cy="4800600"/>
          </a:xfrm>
          <a:prstGeom prst="rect">
            <a:avLst/>
          </a:prstGeom>
          <a:blipFill dpi="0" rotWithShape="0">
            <a:blip cstate="print"/>
            <a:srcRect/>
            <a:stretch>
              <a:fillRect/>
            </a:stretch>
          </a:blipFill>
          <a:ln w="9525" algn="ctr"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for Suspensions </a:t>
            </a:r>
            <a:endParaRPr lang="en-US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828800"/>
            <a:ext cx="7351876" cy="4572000"/>
          </a:xfrm>
          <a:prstGeom prst="rect">
            <a:avLst/>
          </a:prstGeom>
          <a:blipFill dpi="0" rotWithShape="0">
            <a:blip cstate="print"/>
            <a:srcRect/>
            <a:stretch>
              <a:fillRect/>
            </a:stretch>
          </a:blipFill>
          <a:ln w="9525" algn="ctr"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Key Findings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752600"/>
            <a:ext cx="83820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- Low effective action is most common and tied to staffing</a:t>
            </a:r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- Moderate to highly effective action occurs</a:t>
            </a:r>
          </a:p>
          <a:p>
            <a:endParaRPr lang="en-US" sz="3200" dirty="0"/>
          </a:p>
          <a:p>
            <a:r>
              <a:rPr lang="en-US" sz="3200" dirty="0" smtClean="0"/>
              <a:t>- Not clear why some states take pursue highly effective actions   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600200"/>
            <a:ext cx="7239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Agency Characteristics</a:t>
            </a:r>
          </a:p>
          <a:p>
            <a:endParaRPr lang="en-US" sz="4400" dirty="0"/>
          </a:p>
          <a:p>
            <a:r>
              <a:rPr lang="en-US" sz="4400" dirty="0" smtClean="0"/>
              <a:t>Political Environment </a:t>
            </a:r>
          </a:p>
          <a:p>
            <a:endParaRPr lang="en-US" sz="4400" dirty="0"/>
          </a:p>
          <a:p>
            <a:r>
              <a:rPr lang="en-US" sz="4400" dirty="0" smtClean="0"/>
              <a:t>Other Effects</a:t>
            </a:r>
          </a:p>
          <a:p>
            <a:r>
              <a:rPr lang="en-US" sz="4400" dirty="0" smtClean="0"/>
              <a:t> </a:t>
            </a:r>
            <a:endParaRPr lang="en-US" sz="4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Agency Characteristics </a:t>
            </a:r>
            <a:endParaRPr lang="en-US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752600"/>
            <a:ext cx="6858002" cy="3276600"/>
          </a:xfrm>
          <a:prstGeom prst="rect">
            <a:avLst/>
          </a:prstGeom>
          <a:solidFill>
            <a:schemeClr val="tx1"/>
          </a:solidFill>
          <a:ln w="9525" algn="ctr"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PRESENTATION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BACKGROUND ON ASSISTED LIVING </a:t>
            </a:r>
          </a:p>
          <a:p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DEMENTIA-SPECIFIC REGULATION </a:t>
            </a:r>
          </a:p>
          <a:p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ENFORCEMENT STRATEGIES</a:t>
            </a:r>
          </a:p>
          <a:p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ACTIONS TAKEN  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 to enforcement… </a:t>
            </a:r>
            <a:endParaRPr lang="en-US" dirty="0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057400"/>
            <a:ext cx="7598681" cy="3810000"/>
          </a:xfrm>
          <a:prstGeom prst="rect">
            <a:avLst/>
          </a:prstGeom>
          <a:blipFill dpi="0" rotWithShape="0">
            <a:blip cstate="print"/>
            <a:srcRect/>
            <a:stretch>
              <a:fillRect/>
            </a:stretch>
          </a:blipFill>
          <a:ln w="9525" algn="ctr"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Ties to nursing facility industry</a:t>
            </a:r>
          </a:p>
          <a:p>
            <a:endParaRPr lang="en-US" dirty="0"/>
          </a:p>
          <a:p>
            <a:r>
              <a:rPr lang="en-US" dirty="0" smtClean="0"/>
              <a:t>Lack of champions - ideology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Role of assisted living industry</a:t>
            </a:r>
          </a:p>
          <a:p>
            <a:endParaRPr lang="en-US" dirty="0"/>
          </a:p>
          <a:p>
            <a:r>
              <a:rPr lang="en-US" dirty="0" smtClean="0"/>
              <a:t>Role of consumer information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public disclosure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rating systems  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057400"/>
            <a:ext cx="8229600" cy="11430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BACKGROUND ON ASSISTED LIVING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524000"/>
            <a:ext cx="5943600" cy="4889500"/>
          </a:xfrm>
          <a:prstGeom prst="rect">
            <a:avLst/>
          </a:prstGeom>
          <a:blipFill dpi="0" rotWithShape="0">
            <a:blip cstate="print"/>
            <a:srcRect/>
            <a:stretch>
              <a:fillRect/>
            </a:stretch>
          </a:blipFill>
          <a:ln w="9525" algn="ctr"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Looking more like nursing facilities…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438400" y="1371600"/>
          <a:ext cx="3640842" cy="5232397"/>
        </p:xfrm>
        <a:graphic>
          <a:graphicData uri="http://schemas.openxmlformats.org/drawingml/2006/table">
            <a:tbl>
              <a:tblPr/>
              <a:tblGrid>
                <a:gridCol w="2324615"/>
                <a:gridCol w="670912"/>
                <a:gridCol w="645315"/>
              </a:tblGrid>
              <a:tr h="521852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i="1" kern="1400" dirty="0">
                          <a:solidFill>
                            <a:srgbClr val="000000"/>
                          </a:solidFill>
                          <a:latin typeface="Arial"/>
                        </a:rPr>
                        <a:t>Services</a:t>
                      </a:r>
                      <a:endParaRPr lang="en-US" sz="1000" b="1" i="1" kern="1400" dirty="0">
                        <a:solidFill>
                          <a:srgbClr val="000000"/>
                        </a:solidFill>
                        <a:latin typeface="Cochin"/>
                      </a:endParaRPr>
                    </a:p>
                  </a:txBody>
                  <a:tcPr marL="28992" marR="28992" marT="28992" marB="289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i="1" kern="1400">
                          <a:solidFill>
                            <a:srgbClr val="000000"/>
                          </a:solidFill>
                          <a:latin typeface="Arial"/>
                        </a:rPr>
                        <a:t>Nursing Home</a:t>
                      </a:r>
                      <a:endParaRPr lang="en-US" sz="1000" b="1" i="1" kern="1400">
                        <a:solidFill>
                          <a:srgbClr val="000000"/>
                        </a:solidFill>
                        <a:latin typeface="Cochin"/>
                      </a:endParaRPr>
                    </a:p>
                  </a:txBody>
                  <a:tcPr marL="28992" marR="28992" marT="28992" marB="289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i="1" kern="1400">
                          <a:solidFill>
                            <a:srgbClr val="000000"/>
                          </a:solidFill>
                          <a:latin typeface="Arial"/>
                        </a:rPr>
                        <a:t>Assisted Living</a:t>
                      </a:r>
                      <a:endParaRPr lang="en-US" sz="1000" b="1" i="1" kern="1400">
                        <a:solidFill>
                          <a:srgbClr val="000000"/>
                        </a:solidFill>
                        <a:latin typeface="Cochin"/>
                      </a:endParaRPr>
                    </a:p>
                  </a:txBody>
                  <a:tcPr marL="28992" marR="28992" marT="28992" marB="289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37206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latin typeface="Arial"/>
                        </a:rPr>
                        <a:t>Average number of  services received</a:t>
                      </a:r>
                      <a:endParaRPr lang="en-US" sz="1000" kern="1400">
                        <a:solidFill>
                          <a:srgbClr val="000000"/>
                        </a:solidFill>
                        <a:latin typeface="Cochin"/>
                      </a:endParaRPr>
                    </a:p>
                  </a:txBody>
                  <a:tcPr marL="28992" marR="28992" marT="28992" marB="289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latin typeface="Arial"/>
                        </a:rPr>
                        <a:t>5.4***</a:t>
                      </a:r>
                      <a:endParaRPr lang="en-US" sz="1000" kern="1400">
                        <a:solidFill>
                          <a:srgbClr val="000000"/>
                        </a:solidFill>
                        <a:latin typeface="Cochin"/>
                      </a:endParaRPr>
                    </a:p>
                  </a:txBody>
                  <a:tcPr marL="28992" marR="28992" marT="28992" marB="289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latin typeface="Arial"/>
                        </a:rPr>
                        <a:t>3.9</a:t>
                      </a:r>
                      <a:endParaRPr lang="en-US" sz="1000" kern="1400">
                        <a:solidFill>
                          <a:srgbClr val="000000"/>
                        </a:solidFill>
                        <a:latin typeface="Cochin"/>
                      </a:endParaRPr>
                    </a:p>
                  </a:txBody>
                  <a:tcPr marL="28992" marR="28992" marT="28992" marB="289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3991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latin typeface="Arial"/>
                        </a:rPr>
                        <a:t>Dental Care</a:t>
                      </a:r>
                      <a:endParaRPr lang="en-US" sz="1000" kern="1400">
                        <a:solidFill>
                          <a:srgbClr val="000000"/>
                        </a:solidFill>
                        <a:latin typeface="Cochin"/>
                      </a:endParaRPr>
                    </a:p>
                  </a:txBody>
                  <a:tcPr marL="28992" marR="28992" marT="28992" marB="289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latin typeface="Arial"/>
                        </a:rPr>
                        <a:t>22%</a:t>
                      </a:r>
                      <a:endParaRPr lang="en-US" sz="1000" kern="1400">
                        <a:solidFill>
                          <a:srgbClr val="000000"/>
                        </a:solidFill>
                        <a:latin typeface="Cochin"/>
                      </a:endParaRPr>
                    </a:p>
                  </a:txBody>
                  <a:tcPr marL="28992" marR="28992" marT="28992" marB="289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latin typeface="Arial"/>
                        </a:rPr>
                        <a:t>23%</a:t>
                      </a:r>
                      <a:endParaRPr lang="en-US" sz="1000" kern="1400">
                        <a:solidFill>
                          <a:srgbClr val="000000"/>
                        </a:solidFill>
                        <a:latin typeface="Cochin"/>
                      </a:endParaRPr>
                    </a:p>
                  </a:txBody>
                  <a:tcPr marL="28992" marR="28992" marT="28992" marB="289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3991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latin typeface="Arial"/>
                        </a:rPr>
                        <a:t>Equipment or devices</a:t>
                      </a:r>
                      <a:endParaRPr lang="en-US" sz="1000" kern="1400">
                        <a:solidFill>
                          <a:srgbClr val="000000"/>
                        </a:solidFill>
                        <a:latin typeface="Cochin"/>
                      </a:endParaRPr>
                    </a:p>
                  </a:txBody>
                  <a:tcPr marL="28992" marR="28992" marT="28992" marB="289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latin typeface="Arial"/>
                        </a:rPr>
                        <a:t>41%**</a:t>
                      </a:r>
                      <a:endParaRPr lang="en-US" sz="1000" kern="1400">
                        <a:solidFill>
                          <a:srgbClr val="000000"/>
                        </a:solidFill>
                        <a:latin typeface="Cochin"/>
                      </a:endParaRPr>
                    </a:p>
                  </a:txBody>
                  <a:tcPr marL="28992" marR="28992" marT="28992" marB="289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latin typeface="Arial"/>
                        </a:rPr>
                        <a:t>30%</a:t>
                      </a:r>
                      <a:endParaRPr lang="en-US" sz="1000" kern="1400">
                        <a:solidFill>
                          <a:srgbClr val="000000"/>
                        </a:solidFill>
                        <a:latin typeface="Cochin"/>
                      </a:endParaRPr>
                    </a:p>
                  </a:txBody>
                  <a:tcPr marL="28992" marR="28992" marT="28992" marB="289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3991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latin typeface="Arial"/>
                        </a:rPr>
                        <a:t>Medical services</a:t>
                      </a:r>
                      <a:endParaRPr lang="en-US" sz="1000" kern="1400">
                        <a:solidFill>
                          <a:srgbClr val="000000"/>
                        </a:solidFill>
                        <a:latin typeface="Cochin"/>
                      </a:endParaRPr>
                    </a:p>
                  </a:txBody>
                  <a:tcPr marL="28992" marR="28992" marT="28992" marB="289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latin typeface="Arial"/>
                        </a:rPr>
                        <a:t>71%***</a:t>
                      </a:r>
                      <a:endParaRPr lang="en-US" sz="1000" kern="1400">
                        <a:solidFill>
                          <a:srgbClr val="000000"/>
                        </a:solidFill>
                        <a:latin typeface="Cochin"/>
                      </a:endParaRPr>
                    </a:p>
                  </a:txBody>
                  <a:tcPr marL="28992" marR="28992" marT="28992" marB="289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latin typeface="Arial"/>
                        </a:rPr>
                        <a:t>46%</a:t>
                      </a:r>
                      <a:endParaRPr lang="en-US" sz="1000" kern="1400">
                        <a:solidFill>
                          <a:srgbClr val="000000"/>
                        </a:solidFill>
                        <a:latin typeface="Cochin"/>
                      </a:endParaRPr>
                    </a:p>
                  </a:txBody>
                  <a:tcPr marL="28992" marR="28992" marT="28992" marB="289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3991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latin typeface="Arial"/>
                        </a:rPr>
                        <a:t>Mental health services</a:t>
                      </a:r>
                      <a:endParaRPr lang="en-US" sz="1000" kern="1400">
                        <a:solidFill>
                          <a:srgbClr val="000000"/>
                        </a:solidFill>
                        <a:latin typeface="Cochin"/>
                      </a:endParaRPr>
                    </a:p>
                  </a:txBody>
                  <a:tcPr marL="28992" marR="28992" marT="28992" marB="289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latin typeface="Arial"/>
                        </a:rPr>
                        <a:t>7%</a:t>
                      </a:r>
                      <a:endParaRPr lang="en-US" sz="1000" kern="1400">
                        <a:solidFill>
                          <a:srgbClr val="000000"/>
                        </a:solidFill>
                        <a:latin typeface="Cochin"/>
                      </a:endParaRPr>
                    </a:p>
                  </a:txBody>
                  <a:tcPr marL="28992" marR="28992" marT="28992" marB="289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latin typeface="Arial"/>
                        </a:rPr>
                        <a:t>6%</a:t>
                      </a:r>
                      <a:endParaRPr lang="en-US" sz="1000" kern="1400">
                        <a:solidFill>
                          <a:srgbClr val="000000"/>
                        </a:solidFill>
                        <a:latin typeface="Cochin"/>
                      </a:endParaRPr>
                    </a:p>
                  </a:txBody>
                  <a:tcPr marL="28992" marR="28992" marT="28992" marB="289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3991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latin typeface="Arial"/>
                        </a:rPr>
                        <a:t>Skilled nursing services</a:t>
                      </a:r>
                      <a:endParaRPr lang="en-US" sz="1000" kern="1400">
                        <a:solidFill>
                          <a:srgbClr val="000000"/>
                        </a:solidFill>
                        <a:latin typeface="Cochin"/>
                      </a:endParaRPr>
                    </a:p>
                  </a:txBody>
                  <a:tcPr marL="28992" marR="28992" marT="28992" marB="289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latin typeface="Arial"/>
                        </a:rPr>
                        <a:t>56%***</a:t>
                      </a:r>
                      <a:endParaRPr lang="en-US" sz="1000" kern="1400">
                        <a:solidFill>
                          <a:srgbClr val="000000"/>
                        </a:solidFill>
                        <a:latin typeface="Cochin"/>
                      </a:endParaRPr>
                    </a:p>
                  </a:txBody>
                  <a:tcPr marL="28992" marR="28992" marT="28992" marB="289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latin typeface="Arial"/>
                        </a:rPr>
                        <a:t>15%</a:t>
                      </a:r>
                      <a:endParaRPr lang="en-US" sz="1000" kern="1400">
                        <a:solidFill>
                          <a:srgbClr val="000000"/>
                        </a:solidFill>
                        <a:latin typeface="Cochin"/>
                      </a:endParaRPr>
                    </a:p>
                  </a:txBody>
                  <a:tcPr marL="28992" marR="28992" marT="28992" marB="289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3991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latin typeface="Arial"/>
                        </a:rPr>
                        <a:t>Nutritional services</a:t>
                      </a:r>
                      <a:endParaRPr lang="en-US" sz="1000" kern="1400">
                        <a:solidFill>
                          <a:srgbClr val="000000"/>
                        </a:solidFill>
                        <a:latin typeface="Cochin"/>
                      </a:endParaRPr>
                    </a:p>
                  </a:txBody>
                  <a:tcPr marL="28992" marR="28992" marT="28992" marB="289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latin typeface="Arial"/>
                        </a:rPr>
                        <a:t>50%***</a:t>
                      </a:r>
                      <a:endParaRPr lang="en-US" sz="1000" kern="1400">
                        <a:solidFill>
                          <a:srgbClr val="000000"/>
                        </a:solidFill>
                        <a:latin typeface="Cochin"/>
                      </a:endParaRPr>
                    </a:p>
                  </a:txBody>
                  <a:tcPr marL="28992" marR="28992" marT="28992" marB="289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latin typeface="Arial"/>
                        </a:rPr>
                        <a:t>26%</a:t>
                      </a:r>
                      <a:endParaRPr lang="en-US" sz="1000" kern="1400">
                        <a:solidFill>
                          <a:srgbClr val="000000"/>
                        </a:solidFill>
                        <a:latin typeface="Cochin"/>
                      </a:endParaRPr>
                    </a:p>
                  </a:txBody>
                  <a:tcPr marL="28992" marR="28992" marT="28992" marB="289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3991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latin typeface="Arial"/>
                        </a:rPr>
                        <a:t>Occupational therapy</a:t>
                      </a:r>
                      <a:endParaRPr lang="en-US" sz="1000" kern="1400">
                        <a:solidFill>
                          <a:srgbClr val="000000"/>
                        </a:solidFill>
                        <a:latin typeface="Cochin"/>
                      </a:endParaRPr>
                    </a:p>
                  </a:txBody>
                  <a:tcPr marL="28992" marR="28992" marT="28992" marB="289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latin typeface="Arial"/>
                        </a:rPr>
                        <a:t>9%*</a:t>
                      </a:r>
                      <a:endParaRPr lang="en-US" sz="1000" kern="1400">
                        <a:solidFill>
                          <a:srgbClr val="000000"/>
                        </a:solidFill>
                        <a:latin typeface="Cochin"/>
                      </a:endParaRPr>
                    </a:p>
                  </a:txBody>
                  <a:tcPr marL="28992" marR="28992" marT="28992" marB="289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latin typeface="Arial"/>
                        </a:rPr>
                        <a:t>5%</a:t>
                      </a:r>
                      <a:endParaRPr lang="en-US" sz="1000" kern="1400">
                        <a:solidFill>
                          <a:srgbClr val="000000"/>
                        </a:solidFill>
                        <a:latin typeface="Cochin"/>
                      </a:endParaRPr>
                    </a:p>
                  </a:txBody>
                  <a:tcPr marL="28992" marR="28992" marT="28992" marB="289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3991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latin typeface="Arial"/>
                        </a:rPr>
                        <a:t>Personal care</a:t>
                      </a:r>
                      <a:endParaRPr lang="en-US" sz="1000" kern="1400">
                        <a:solidFill>
                          <a:srgbClr val="000000"/>
                        </a:solidFill>
                        <a:latin typeface="Cochin"/>
                      </a:endParaRPr>
                    </a:p>
                  </a:txBody>
                  <a:tcPr marL="28992" marR="28992" marT="28992" marB="289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latin typeface="Arial"/>
                        </a:rPr>
                        <a:t>87%***</a:t>
                      </a:r>
                      <a:endParaRPr lang="en-US" sz="1000" kern="1400">
                        <a:solidFill>
                          <a:srgbClr val="000000"/>
                        </a:solidFill>
                        <a:latin typeface="Cochin"/>
                      </a:endParaRPr>
                    </a:p>
                  </a:txBody>
                  <a:tcPr marL="28992" marR="28992" marT="28992" marB="289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latin typeface="Arial"/>
                        </a:rPr>
                        <a:t>64%</a:t>
                      </a:r>
                      <a:endParaRPr lang="en-US" sz="1000" kern="1400">
                        <a:solidFill>
                          <a:srgbClr val="000000"/>
                        </a:solidFill>
                        <a:latin typeface="Cochin"/>
                      </a:endParaRPr>
                    </a:p>
                  </a:txBody>
                  <a:tcPr marL="28992" marR="28992" marT="28992" marB="289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3991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latin typeface="Arial"/>
                        </a:rPr>
                        <a:t>Physical therapy</a:t>
                      </a:r>
                      <a:endParaRPr lang="en-US" sz="1000" kern="1400">
                        <a:solidFill>
                          <a:srgbClr val="000000"/>
                        </a:solidFill>
                        <a:latin typeface="Cochin"/>
                      </a:endParaRPr>
                    </a:p>
                  </a:txBody>
                  <a:tcPr marL="28992" marR="28992" marT="28992" marB="289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latin typeface="Arial"/>
                        </a:rPr>
                        <a:t>23%**</a:t>
                      </a:r>
                      <a:endParaRPr lang="en-US" sz="1000" kern="1400">
                        <a:solidFill>
                          <a:srgbClr val="000000"/>
                        </a:solidFill>
                        <a:latin typeface="Cochin"/>
                      </a:endParaRPr>
                    </a:p>
                  </a:txBody>
                  <a:tcPr marL="28992" marR="28992" marT="28992" marB="289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latin typeface="Arial"/>
                        </a:rPr>
                        <a:t>15%</a:t>
                      </a:r>
                      <a:endParaRPr lang="en-US" sz="1000" kern="1400">
                        <a:solidFill>
                          <a:srgbClr val="000000"/>
                        </a:solidFill>
                        <a:latin typeface="Cochin"/>
                      </a:endParaRPr>
                    </a:p>
                  </a:txBody>
                  <a:tcPr marL="28992" marR="28992" marT="28992" marB="289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56287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latin typeface="Arial"/>
                        </a:rPr>
                        <a:t>Prescribed Medications</a:t>
                      </a:r>
                      <a:endParaRPr lang="en-US" sz="1000" kern="1400">
                        <a:solidFill>
                          <a:srgbClr val="000000"/>
                        </a:solidFill>
                        <a:latin typeface="Cochin"/>
                      </a:endParaRPr>
                    </a:p>
                  </a:txBody>
                  <a:tcPr marL="28992" marR="28992" marT="28992" marB="289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latin typeface="Arial"/>
                        </a:rPr>
                        <a:t>93%***</a:t>
                      </a:r>
                      <a:endParaRPr lang="en-US" sz="1000" kern="1400">
                        <a:solidFill>
                          <a:srgbClr val="000000"/>
                        </a:solidFill>
                        <a:latin typeface="Cochin"/>
                      </a:endParaRPr>
                    </a:p>
                  </a:txBody>
                  <a:tcPr marL="28992" marR="28992" marT="28992" marB="289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latin typeface="Arial"/>
                        </a:rPr>
                        <a:t>83%</a:t>
                      </a:r>
                      <a:endParaRPr lang="en-US" sz="1000" kern="1400">
                        <a:solidFill>
                          <a:srgbClr val="000000"/>
                        </a:solidFill>
                        <a:latin typeface="Cochin"/>
                      </a:endParaRPr>
                    </a:p>
                  </a:txBody>
                  <a:tcPr marL="28992" marR="28992" marT="28992" marB="289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3991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latin typeface="Arial"/>
                        </a:rPr>
                        <a:t>Social Services</a:t>
                      </a:r>
                      <a:endParaRPr lang="en-US" sz="1000" kern="1400">
                        <a:solidFill>
                          <a:srgbClr val="000000"/>
                        </a:solidFill>
                        <a:latin typeface="Cochin"/>
                      </a:endParaRPr>
                    </a:p>
                  </a:txBody>
                  <a:tcPr marL="28992" marR="28992" marT="28992" marB="289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latin typeface="Arial"/>
                        </a:rPr>
                        <a:t>31%***</a:t>
                      </a:r>
                      <a:endParaRPr lang="en-US" sz="1000" kern="1400">
                        <a:solidFill>
                          <a:srgbClr val="000000"/>
                        </a:solidFill>
                        <a:latin typeface="Cochin"/>
                      </a:endParaRPr>
                    </a:p>
                  </a:txBody>
                  <a:tcPr marL="28992" marR="28992" marT="28992" marB="289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latin typeface="Arial"/>
                        </a:rPr>
                        <a:t>11%</a:t>
                      </a:r>
                      <a:endParaRPr lang="en-US" sz="1000" kern="1400">
                        <a:solidFill>
                          <a:srgbClr val="000000"/>
                        </a:solidFill>
                        <a:latin typeface="Cochin"/>
                      </a:endParaRPr>
                    </a:p>
                  </a:txBody>
                  <a:tcPr marL="28992" marR="28992" marT="28992" marB="289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3991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latin typeface="Arial"/>
                        </a:rPr>
                        <a:t>Transportation</a:t>
                      </a:r>
                      <a:endParaRPr lang="en-US" sz="1000" kern="1400">
                        <a:solidFill>
                          <a:srgbClr val="000000"/>
                        </a:solidFill>
                        <a:latin typeface="Cochin"/>
                      </a:endParaRPr>
                    </a:p>
                  </a:txBody>
                  <a:tcPr marL="28992" marR="28992" marT="28992" marB="289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latin typeface="Arial"/>
                        </a:rPr>
                        <a:t>31%</a:t>
                      </a:r>
                      <a:endParaRPr lang="en-US" sz="1000" kern="1400">
                        <a:solidFill>
                          <a:srgbClr val="000000"/>
                        </a:solidFill>
                        <a:latin typeface="Cochin"/>
                      </a:endParaRPr>
                    </a:p>
                  </a:txBody>
                  <a:tcPr marL="28992" marR="28992" marT="28992" marB="289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latin typeface="Arial"/>
                        </a:rPr>
                        <a:t>48%***</a:t>
                      </a:r>
                      <a:endParaRPr lang="en-US" sz="1000" kern="1400">
                        <a:solidFill>
                          <a:srgbClr val="000000"/>
                        </a:solidFill>
                        <a:latin typeface="Cochin"/>
                      </a:endParaRPr>
                    </a:p>
                  </a:txBody>
                  <a:tcPr marL="28992" marR="28992" marT="28992" marB="289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8495">
                <a:tc gridSpan="3"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kern="1400">
                          <a:solidFill>
                            <a:srgbClr val="000000"/>
                          </a:solidFill>
                          <a:latin typeface="Arial"/>
                        </a:rPr>
                        <a:t>Note:  * Significant at the 0.1 level; ** Significant at  0.05 ;                            *** Significant at the 0.01 level</a:t>
                      </a:r>
                      <a:endParaRPr lang="en-US" sz="1000" kern="1400">
                        <a:solidFill>
                          <a:srgbClr val="000000"/>
                        </a:solidFill>
                        <a:latin typeface="Cochin"/>
                      </a:endParaRPr>
                    </a:p>
                  </a:txBody>
                  <a:tcPr marL="28992" marR="28992" marT="28992" marB="289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84656">
                <a:tc gridSpan="3"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kern="1400" dirty="0">
                          <a:solidFill>
                            <a:srgbClr val="000000"/>
                          </a:solidFill>
                          <a:latin typeface="Arial"/>
                        </a:rPr>
                        <a:t>Source: 2000 National Claimant Study                                                            Cohen &amp; Miller, 2000</a:t>
                      </a:r>
                      <a:endParaRPr lang="en-US" sz="1000" kern="1400" dirty="0">
                        <a:solidFill>
                          <a:srgbClr val="000000"/>
                        </a:solidFill>
                        <a:latin typeface="Cochin"/>
                      </a:endParaRPr>
                    </a:p>
                  </a:txBody>
                  <a:tcPr marL="28992" marR="28992" marT="28992" marB="289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Primary residence for persons with AD</a:t>
            </a:r>
            <a:endParaRPr lang="en-US" dirty="0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905000"/>
            <a:ext cx="5143500" cy="4291012"/>
          </a:xfrm>
          <a:prstGeom prst="rect">
            <a:avLst/>
          </a:prstGeom>
          <a:blipFill dpi="0" rotWithShape="0">
            <a:blip cstate="print"/>
            <a:srcRect/>
            <a:stretch>
              <a:fillRect/>
            </a:stretch>
          </a:blipFill>
          <a:ln w="9525" algn="ctr"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DEMENTIA SPECIFIC REGULATION</a:t>
            </a:r>
            <a:endParaRPr lang="en-US" dirty="0"/>
          </a:p>
        </p:txBody>
      </p:sp>
      <p:pic>
        <p:nvPicPr>
          <p:cNvPr id="409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600200"/>
            <a:ext cx="26670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981200"/>
            <a:ext cx="413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2362200"/>
            <a:ext cx="30194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2743200"/>
            <a:ext cx="30575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14400" y="3124200"/>
            <a:ext cx="62960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14400" y="3657600"/>
            <a:ext cx="49244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14400" y="4114800"/>
            <a:ext cx="37147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14400" y="4572000"/>
            <a:ext cx="47720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Successful advocacy efforts…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676400"/>
            <a:ext cx="6324600" cy="4773354"/>
          </a:xfrm>
          <a:prstGeom prst="rect">
            <a:avLst/>
          </a:prstGeom>
          <a:blipFill dpi="0" rotWithShape="0">
            <a:blip cstate="print"/>
            <a:srcRect/>
            <a:stretch>
              <a:fillRect/>
            </a:stretch>
          </a:blipFill>
          <a:ln w="9525" algn="ctr"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Still need to do some work….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676400"/>
            <a:ext cx="7394354" cy="4038600"/>
          </a:xfrm>
          <a:prstGeom prst="rect">
            <a:avLst/>
          </a:prstGeom>
          <a:blipFill dpi="0" rotWithShape="0">
            <a:blip cstate="print"/>
            <a:srcRect/>
            <a:stretch>
              <a:fillRect/>
            </a:stretch>
          </a:blipFill>
          <a:ln w="9525" algn="ctr"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ENFORCEMENT STRATEGIES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57400" y="1981200"/>
          <a:ext cx="5981700" cy="3581400"/>
        </p:xfrm>
        <a:graphic>
          <a:graphicData uri="http://schemas.openxmlformats.org/drawingml/2006/table">
            <a:tbl>
              <a:tblPr/>
              <a:tblGrid>
                <a:gridCol w="2275647"/>
                <a:gridCol w="3706053"/>
              </a:tblGrid>
              <a:tr h="44767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1" i="1" kern="1400" dirty="0">
                          <a:solidFill>
                            <a:srgbClr val="000000"/>
                          </a:solidFill>
                          <a:latin typeface="Arial"/>
                        </a:rPr>
                        <a:t>Enforcement Strategy </a:t>
                      </a:r>
                      <a:endParaRPr lang="en-US" sz="1200" b="1" i="1" kern="1400" dirty="0">
                        <a:solidFill>
                          <a:srgbClr val="000000"/>
                        </a:solidFill>
                        <a:latin typeface="Cochi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1" i="1" kern="1400" dirty="0">
                          <a:solidFill>
                            <a:srgbClr val="000000"/>
                          </a:solidFill>
                          <a:latin typeface="Arial"/>
                        </a:rPr>
                        <a:t>Types</a:t>
                      </a:r>
                      <a:endParaRPr lang="en-US" sz="1200" b="1" i="1" kern="1400" dirty="0">
                        <a:solidFill>
                          <a:srgbClr val="000000"/>
                        </a:solidFill>
                        <a:latin typeface="Cochi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Arial"/>
                        </a:rPr>
                        <a:t>Basic Actions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Cochi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Arial"/>
                        </a:rPr>
                        <a:t>Inspections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Cochi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Arial"/>
                        </a:rPr>
                        <a:t>Notice of Violations</a:t>
                      </a:r>
                      <a:endParaRPr lang="en-US" sz="10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Arial"/>
                        </a:rPr>
                        <a:t>Public Disclosures</a:t>
                      </a:r>
                      <a:endParaRPr lang="en-US" sz="1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Arial"/>
                        </a:rPr>
                        <a:t>Intermediate Actions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Cochi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Arial"/>
                        </a:rPr>
                        <a:t>Civil Monetary Penalties 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Cochi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Cochi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Arial"/>
                        </a:rPr>
                        <a:t>Restriction on New Admissions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Cochi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Cochi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Arial"/>
                        </a:rPr>
                        <a:t>License Probation/Suspension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Cochi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latin typeface="Arial"/>
                        </a:rPr>
                        <a:t>Potent Actions</a:t>
                      </a:r>
                      <a:endParaRPr lang="en-US" sz="1200" kern="1400">
                        <a:solidFill>
                          <a:srgbClr val="000000"/>
                        </a:solidFill>
                        <a:latin typeface="Cochi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latin typeface="Arial"/>
                        </a:rPr>
                        <a:t>Decertification / Non-renewal </a:t>
                      </a:r>
                      <a:endParaRPr lang="en-US" sz="1200" kern="1400" dirty="0">
                        <a:solidFill>
                          <a:srgbClr val="000000"/>
                        </a:solidFill>
                        <a:latin typeface="Cochi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7030A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ustom 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308</Words>
  <Application>Microsoft Office PowerPoint</Application>
  <PresentationFormat>On-screen Show (4:3)</PresentationFormat>
  <Paragraphs>122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Cochin</vt:lpstr>
      <vt:lpstr>Times New Roman</vt:lpstr>
      <vt:lpstr>Trebuchet MS</vt:lpstr>
      <vt:lpstr>Office Theme</vt:lpstr>
      <vt:lpstr>ASSISTED LIVING REGULATIONS              TARGETING PERSONS WITH            ALZHEIMER’S DISEASE:    ENFORCEMENT   STRATEGIES &amp; ACTIONS     </vt:lpstr>
      <vt:lpstr>TODAY’S PRESENTATION </vt:lpstr>
      <vt:lpstr>BACKGROUND ON ASSISTED LIVING </vt:lpstr>
      <vt:lpstr>Looking more like nursing facilities…</vt:lpstr>
      <vt:lpstr>Primary residence for persons with AD</vt:lpstr>
      <vt:lpstr>DEMENTIA SPECIFIC REGULATION</vt:lpstr>
      <vt:lpstr>Successful advocacy efforts…</vt:lpstr>
      <vt:lpstr>Still need to do some work….</vt:lpstr>
      <vt:lpstr>ENFORCEMENT STRATEGIES</vt:lpstr>
      <vt:lpstr>Here’s what is available…</vt:lpstr>
      <vt:lpstr>Here’s what can be done…</vt:lpstr>
      <vt:lpstr>ACTIONS BEING TAKEN</vt:lpstr>
      <vt:lpstr>Inspections and Violations</vt:lpstr>
      <vt:lpstr>Civil Monetary Penalties</vt:lpstr>
      <vt:lpstr>Wide variation in fines….</vt:lpstr>
      <vt:lpstr>Reasons for Suspensions </vt:lpstr>
      <vt:lpstr>Summary of Key Findings</vt:lpstr>
      <vt:lpstr>DISCUSSION</vt:lpstr>
      <vt:lpstr>Agency Characteristics </vt:lpstr>
      <vt:lpstr>Barriers to enforcement… </vt:lpstr>
      <vt:lpstr>Political Environment</vt:lpstr>
      <vt:lpstr>Other Characteristics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ASSISTED LIVING REGULATIONS              TARGETING PERSONS WITH            ALZHEIMER’S DISEASE:    ENFORCEMENT   STRATEGIES &amp; ACTIONS</dc:title>
  <dc:creator>bkaskie</dc:creator>
  <cp:lastModifiedBy>Schutt, Samuel D</cp:lastModifiedBy>
  <cp:revision>11</cp:revision>
  <dcterms:created xsi:type="dcterms:W3CDTF">2009-05-20T02:20:48Z</dcterms:created>
  <dcterms:modified xsi:type="dcterms:W3CDTF">2014-11-11T17:41:02Z</dcterms:modified>
</cp:coreProperties>
</file>