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9" r:id="rId1"/>
    <p:sldMasterId id="2147483961" r:id="rId2"/>
    <p:sldMasterId id="2147483973" r:id="rId3"/>
    <p:sldMasterId id="2147483985" r:id="rId4"/>
  </p:sldMasterIdLst>
  <p:notesMasterIdLst>
    <p:notesMasterId r:id="rId67"/>
  </p:notesMasterIdLst>
  <p:handoutMasterIdLst>
    <p:handoutMasterId r:id="rId68"/>
  </p:handoutMasterIdLst>
  <p:sldIdLst>
    <p:sldId id="567" r:id="rId5"/>
    <p:sldId id="583" r:id="rId6"/>
    <p:sldId id="585" r:id="rId7"/>
    <p:sldId id="466" r:id="rId8"/>
    <p:sldId id="467" r:id="rId9"/>
    <p:sldId id="515" r:id="rId10"/>
    <p:sldId id="459" r:id="rId11"/>
    <p:sldId id="550" r:id="rId12"/>
    <p:sldId id="551" r:id="rId13"/>
    <p:sldId id="552" r:id="rId14"/>
    <p:sldId id="570" r:id="rId15"/>
    <p:sldId id="462" r:id="rId16"/>
    <p:sldId id="557" r:id="rId17"/>
    <p:sldId id="555" r:id="rId18"/>
    <p:sldId id="558" r:id="rId19"/>
    <p:sldId id="600" r:id="rId20"/>
    <p:sldId id="602" r:id="rId21"/>
    <p:sldId id="576" r:id="rId22"/>
    <p:sldId id="574" r:id="rId23"/>
    <p:sldId id="470" r:id="rId24"/>
    <p:sldId id="473" r:id="rId25"/>
    <p:sldId id="577" r:id="rId26"/>
    <p:sldId id="582" r:id="rId27"/>
    <p:sldId id="548" r:id="rId28"/>
    <p:sldId id="581" r:id="rId29"/>
    <p:sldId id="591" r:id="rId30"/>
    <p:sldId id="486" r:id="rId31"/>
    <p:sldId id="520" r:id="rId32"/>
    <p:sldId id="521" r:id="rId33"/>
    <p:sldId id="533" r:id="rId34"/>
    <p:sldId id="554" r:id="rId35"/>
    <p:sldId id="494" r:id="rId36"/>
    <p:sldId id="495" r:id="rId37"/>
    <p:sldId id="546" r:id="rId38"/>
    <p:sldId id="560" r:id="rId39"/>
    <p:sldId id="504" r:id="rId40"/>
    <p:sldId id="534" r:id="rId41"/>
    <p:sldId id="535" r:id="rId42"/>
    <p:sldId id="603" r:id="rId43"/>
    <p:sldId id="497" r:id="rId44"/>
    <p:sldId id="523" r:id="rId45"/>
    <p:sldId id="578" r:id="rId46"/>
    <p:sldId id="592" r:id="rId47"/>
    <p:sldId id="544" r:id="rId48"/>
    <p:sldId id="498" r:id="rId49"/>
    <p:sldId id="500" r:id="rId50"/>
    <p:sldId id="501" r:id="rId51"/>
    <p:sldId id="522" r:id="rId52"/>
    <p:sldId id="589" r:id="rId53"/>
    <p:sldId id="587" r:id="rId54"/>
    <p:sldId id="536" r:id="rId55"/>
    <p:sldId id="561" r:id="rId56"/>
    <p:sldId id="562" r:id="rId57"/>
    <p:sldId id="588" r:id="rId58"/>
    <p:sldId id="595" r:id="rId59"/>
    <p:sldId id="538" r:id="rId60"/>
    <p:sldId id="580" r:id="rId61"/>
    <p:sldId id="579" r:id="rId62"/>
    <p:sldId id="596" r:id="rId63"/>
    <p:sldId id="539" r:id="rId64"/>
    <p:sldId id="537" r:id="rId65"/>
    <p:sldId id="590" r:id="rId66"/>
  </p:sldIdLst>
  <p:sldSz cx="9144000" cy="6858000" type="letter"/>
  <p:notesSz cx="7010400" cy="9296400"/>
  <p:defaultTextStyle>
    <a:defPPr>
      <a:defRPr lang="en-US"/>
    </a:defPPr>
    <a:lvl1pPr algn="l" rtl="0" fontAlgn="base">
      <a:spcBef>
        <a:spcPct val="0"/>
      </a:spcBef>
      <a:spcAft>
        <a:spcPct val="0"/>
      </a:spcAft>
      <a:defRPr sz="2800" kern="1200">
        <a:solidFill>
          <a:srgbClr val="FFFFFF"/>
        </a:solidFill>
        <a:latin typeface="Times New Roman" pitchFamily="18" charset="0"/>
        <a:ea typeface="+mn-ea"/>
        <a:cs typeface="+mn-cs"/>
      </a:defRPr>
    </a:lvl1pPr>
    <a:lvl2pPr marL="457200" algn="l" rtl="0" fontAlgn="base">
      <a:spcBef>
        <a:spcPct val="0"/>
      </a:spcBef>
      <a:spcAft>
        <a:spcPct val="0"/>
      </a:spcAft>
      <a:defRPr sz="2800" kern="1200">
        <a:solidFill>
          <a:srgbClr val="FFFFFF"/>
        </a:solidFill>
        <a:latin typeface="Times New Roman" pitchFamily="18" charset="0"/>
        <a:ea typeface="+mn-ea"/>
        <a:cs typeface="+mn-cs"/>
      </a:defRPr>
    </a:lvl2pPr>
    <a:lvl3pPr marL="914400" algn="l" rtl="0" fontAlgn="base">
      <a:spcBef>
        <a:spcPct val="0"/>
      </a:spcBef>
      <a:spcAft>
        <a:spcPct val="0"/>
      </a:spcAft>
      <a:defRPr sz="2800" kern="1200">
        <a:solidFill>
          <a:srgbClr val="FFFFFF"/>
        </a:solidFill>
        <a:latin typeface="Times New Roman" pitchFamily="18" charset="0"/>
        <a:ea typeface="+mn-ea"/>
        <a:cs typeface="+mn-cs"/>
      </a:defRPr>
    </a:lvl3pPr>
    <a:lvl4pPr marL="1371600" algn="l" rtl="0" fontAlgn="base">
      <a:spcBef>
        <a:spcPct val="0"/>
      </a:spcBef>
      <a:spcAft>
        <a:spcPct val="0"/>
      </a:spcAft>
      <a:defRPr sz="2800" kern="1200">
        <a:solidFill>
          <a:srgbClr val="FFFFFF"/>
        </a:solidFill>
        <a:latin typeface="Times New Roman" pitchFamily="18" charset="0"/>
        <a:ea typeface="+mn-ea"/>
        <a:cs typeface="+mn-cs"/>
      </a:defRPr>
    </a:lvl4pPr>
    <a:lvl5pPr marL="1828800" algn="l" rtl="0" fontAlgn="base">
      <a:spcBef>
        <a:spcPct val="0"/>
      </a:spcBef>
      <a:spcAft>
        <a:spcPct val="0"/>
      </a:spcAft>
      <a:defRPr sz="2800" kern="1200">
        <a:solidFill>
          <a:srgbClr val="FFFFFF"/>
        </a:solidFill>
        <a:latin typeface="Times New Roman" pitchFamily="18" charset="0"/>
        <a:ea typeface="+mn-ea"/>
        <a:cs typeface="+mn-cs"/>
      </a:defRPr>
    </a:lvl5pPr>
    <a:lvl6pPr marL="2286000" algn="l" defTabSz="914400" rtl="0" eaLnBrk="1" latinLnBrk="0" hangingPunct="1">
      <a:defRPr sz="2800" kern="1200">
        <a:solidFill>
          <a:srgbClr val="FFFFFF"/>
        </a:solidFill>
        <a:latin typeface="Times New Roman" pitchFamily="18" charset="0"/>
        <a:ea typeface="+mn-ea"/>
        <a:cs typeface="+mn-cs"/>
      </a:defRPr>
    </a:lvl6pPr>
    <a:lvl7pPr marL="2743200" algn="l" defTabSz="914400" rtl="0" eaLnBrk="1" latinLnBrk="0" hangingPunct="1">
      <a:defRPr sz="2800" kern="1200">
        <a:solidFill>
          <a:srgbClr val="FFFFFF"/>
        </a:solidFill>
        <a:latin typeface="Times New Roman" pitchFamily="18" charset="0"/>
        <a:ea typeface="+mn-ea"/>
        <a:cs typeface="+mn-cs"/>
      </a:defRPr>
    </a:lvl7pPr>
    <a:lvl8pPr marL="3200400" algn="l" defTabSz="914400" rtl="0" eaLnBrk="1" latinLnBrk="0" hangingPunct="1">
      <a:defRPr sz="2800" kern="1200">
        <a:solidFill>
          <a:srgbClr val="FFFFFF"/>
        </a:solidFill>
        <a:latin typeface="Times New Roman" pitchFamily="18" charset="0"/>
        <a:ea typeface="+mn-ea"/>
        <a:cs typeface="+mn-cs"/>
      </a:defRPr>
    </a:lvl8pPr>
    <a:lvl9pPr marL="3657600" algn="l" defTabSz="914400" rtl="0" eaLnBrk="1" latinLnBrk="0" hangingPunct="1">
      <a:defRPr sz="28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59D"/>
    <a:srgbClr val="E905D9"/>
    <a:srgbClr val="FA20EA"/>
    <a:srgbClr val="6699FF"/>
    <a:srgbClr val="008000"/>
    <a:srgbClr val="339933"/>
    <a:srgbClr val="FF8633"/>
    <a:srgbClr val="FF6600"/>
    <a:srgbClr val="009900"/>
    <a:srgbClr val="FC8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99" autoAdjust="0"/>
    <p:restoredTop sz="95342" autoAdjust="0"/>
  </p:normalViewPr>
  <p:slideViewPr>
    <p:cSldViewPr>
      <p:cViewPr varScale="1">
        <p:scale>
          <a:sx n="97" d="100"/>
          <a:sy n="97" d="100"/>
        </p:scale>
        <p:origin x="7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184" y="-2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charset="0"/>
              </a:defRPr>
            </a:lvl1pPr>
          </a:lstStyle>
          <a:p>
            <a:pPr>
              <a:defRPr/>
            </a:pPr>
            <a:endParaRPr lang="en-US"/>
          </a:p>
        </p:txBody>
      </p:sp>
      <p:sp>
        <p:nvSpPr>
          <p:cNvPr id="1064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charset="0"/>
              </a:defRPr>
            </a:lvl1pPr>
          </a:lstStyle>
          <a:p>
            <a:pPr>
              <a:defRPr/>
            </a:pPr>
            <a:endParaRPr lang="en-US"/>
          </a:p>
        </p:txBody>
      </p:sp>
      <p:sp>
        <p:nvSpPr>
          <p:cNvPr id="1065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charset="0"/>
              </a:defRPr>
            </a:lvl1pPr>
          </a:lstStyle>
          <a:p>
            <a:pPr>
              <a:defRPr/>
            </a:pPr>
            <a:endParaRPr lang="en-US"/>
          </a:p>
        </p:txBody>
      </p:sp>
      <p:sp>
        <p:nvSpPr>
          <p:cNvPr id="1065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charset="0"/>
              </a:defRPr>
            </a:lvl1pPr>
          </a:lstStyle>
          <a:p>
            <a:pPr>
              <a:defRPr/>
            </a:pPr>
            <a:fld id="{6582DF0F-4792-48CC-84D8-ABC86A8611AE}" type="slidenum">
              <a:rPr lang="en-US"/>
              <a:pPr>
                <a:defRPr/>
              </a:pPr>
              <a:t>‹#›</a:t>
            </a:fld>
            <a:endParaRPr lang="en-US"/>
          </a:p>
        </p:txBody>
      </p:sp>
    </p:spTree>
    <p:extLst>
      <p:ext uri="{BB962C8B-B14F-4D97-AF65-F5344CB8AC3E}">
        <p14:creationId xmlns:p14="http://schemas.microsoft.com/office/powerpoint/2010/main" val="223316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eaLnBrk="0" hangingPunct="0">
              <a:defRPr sz="1200">
                <a:solidFill>
                  <a:schemeClr val="tx1"/>
                </a:solidFill>
                <a:effectLst/>
                <a:latin typeface="Times New Roman" charset="0"/>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eaLnBrk="0" hangingPunct="0">
              <a:defRPr sz="1200">
                <a:solidFill>
                  <a:schemeClr val="tx1"/>
                </a:solidFill>
                <a:effectLst/>
                <a:latin typeface="Times New Roman" charset="0"/>
              </a:defRPr>
            </a:lvl1pPr>
          </a:lstStyle>
          <a:p>
            <a:pPr>
              <a:defRPr/>
            </a:pPr>
            <a:fld id="{939D35F3-69F5-44A0-AEB9-AE297E317DAF}" type="slidenum">
              <a:rPr lang="en-US"/>
              <a:pPr>
                <a:defRPr/>
              </a:pPr>
              <a:t>‹#›</a:t>
            </a:fld>
            <a:endParaRPr lang="en-US"/>
          </a:p>
        </p:txBody>
      </p:sp>
    </p:spTree>
    <p:extLst>
      <p:ext uri="{BB962C8B-B14F-4D97-AF65-F5344CB8AC3E}">
        <p14:creationId xmlns:p14="http://schemas.microsoft.com/office/powerpoint/2010/main" val="269056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5540" name="Slide Number Placeholder 3"/>
          <p:cNvSpPr>
            <a:spLocks noGrp="1"/>
          </p:cNvSpPr>
          <p:nvPr>
            <p:ph type="sldNum" sz="quarter" idx="5"/>
          </p:nvPr>
        </p:nvSpPr>
        <p:spPr>
          <a:noFill/>
        </p:spPr>
        <p:txBody>
          <a:bodyPr/>
          <a:lstStyle/>
          <a:p>
            <a:fld id="{5AFA1461-1A99-4EDF-8C16-A90CAB398A89}" type="slidenum">
              <a:rPr lang="en-US" smtClean="0">
                <a:latin typeface="Times New Roman" pitchFamily="18" charset="0"/>
              </a:rPr>
              <a:pPr/>
              <a:t>5</a:t>
            </a:fld>
            <a:endParaRPr lang="en-US" smtClean="0">
              <a:latin typeface="Times New Roman" pitchFamily="18" charset="0"/>
            </a:endParaRPr>
          </a:p>
        </p:txBody>
      </p:sp>
    </p:spTree>
    <p:extLst>
      <p:ext uri="{BB962C8B-B14F-4D97-AF65-F5344CB8AC3E}">
        <p14:creationId xmlns:p14="http://schemas.microsoft.com/office/powerpoint/2010/main" val="396510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9893033-37A5-4A8C-8F9D-178E5C7E2E18}" type="slidenum">
              <a:rPr lang="en-US" smtClean="0">
                <a:latin typeface="Times New Roman" pitchFamily="18" charset="0"/>
              </a:rPr>
              <a:pPr/>
              <a:t>20</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1171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3211BF7-1539-4617-B247-7BB94B2EC767}" type="slidenum">
              <a:rPr lang="en-US" smtClean="0">
                <a:latin typeface="Times New Roman" pitchFamily="18" charset="0"/>
              </a:rPr>
              <a:pPr/>
              <a:t>21</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294837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3211BF7-1539-4617-B247-7BB94B2EC767}" type="slidenum">
              <a:rPr lang="en-US" smtClean="0">
                <a:latin typeface="Times New Roman" pitchFamily="18" charset="0"/>
              </a:rPr>
              <a:pPr/>
              <a:t>22</a:t>
            </a:fld>
            <a:endParaRPr lang="en-US" smtClean="0">
              <a:latin typeface="Times New Roman"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10203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A2AC11-3F93-49E8-BC9B-CCF63E2F5579}" type="slidenum">
              <a:rPr lang="en-US" smtClean="0">
                <a:latin typeface="Times New Roman" pitchFamily="18" charset="0"/>
              </a:rPr>
              <a:pPr/>
              <a:t>23</a:t>
            </a:fld>
            <a:endParaRPr lang="en-US"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1359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C5C3ADE-6D07-4278-8088-15E7A2FAA3B1}" type="slidenum">
              <a:rPr lang="en-US" smtClean="0">
                <a:latin typeface="Times New Roman" pitchFamily="18" charset="0"/>
              </a:rPr>
              <a:pPr/>
              <a:t>32</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86537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62AA199-A745-4405-8416-66BAEF8EE579}" type="slidenum">
              <a:rPr lang="en-US" smtClean="0">
                <a:latin typeface="Times New Roman" pitchFamily="18" charset="0"/>
              </a:rPr>
              <a:pPr/>
              <a:t>33</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5128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37B2543-D8D5-460F-9688-D595BC69F45C}" type="slidenum">
              <a:rPr lang="en-US" smtClean="0">
                <a:latin typeface="Times New Roman" pitchFamily="18" charset="0"/>
              </a:rPr>
              <a:pPr/>
              <a:t>35</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59665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6A724FA-AF12-4E15-BA07-022FD9C1BD91}" type="slidenum">
              <a:rPr lang="en-US" smtClean="0">
                <a:latin typeface="Times New Roman" pitchFamily="18" charset="0"/>
              </a:rPr>
              <a:pPr/>
              <a:t>36</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336320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9876" name="Slide Number Placeholder 3"/>
          <p:cNvSpPr>
            <a:spLocks noGrp="1"/>
          </p:cNvSpPr>
          <p:nvPr>
            <p:ph type="sldNum" sz="quarter" idx="5"/>
          </p:nvPr>
        </p:nvSpPr>
        <p:spPr>
          <a:noFill/>
        </p:spPr>
        <p:txBody>
          <a:bodyPr/>
          <a:lstStyle/>
          <a:p>
            <a:fld id="{96D9B69D-9642-472B-89AF-D8C0460CE54C}" type="slidenum">
              <a:rPr lang="en-US" smtClean="0">
                <a:latin typeface="Times New Roman" pitchFamily="18" charset="0"/>
              </a:rPr>
              <a:pPr/>
              <a:t>38</a:t>
            </a:fld>
            <a:endParaRPr lang="en-US" smtClean="0">
              <a:latin typeface="Times New Roman" pitchFamily="18" charset="0"/>
            </a:endParaRPr>
          </a:p>
        </p:txBody>
      </p:sp>
    </p:spTree>
    <p:extLst>
      <p:ext uri="{BB962C8B-B14F-4D97-AF65-F5344CB8AC3E}">
        <p14:creationId xmlns:p14="http://schemas.microsoft.com/office/powerpoint/2010/main" val="355785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6B42946-871A-4B8C-A347-5BCFE1F8B523}" type="slidenum">
              <a:rPr lang="en-US" smtClean="0">
                <a:latin typeface="Times New Roman" pitchFamily="18" charset="0"/>
              </a:rPr>
              <a:pPr/>
              <a:t>40</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30745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6564" name="Slide Number Placeholder 3"/>
          <p:cNvSpPr>
            <a:spLocks noGrp="1"/>
          </p:cNvSpPr>
          <p:nvPr>
            <p:ph type="sldNum" sz="quarter" idx="5"/>
          </p:nvPr>
        </p:nvSpPr>
        <p:spPr>
          <a:noFill/>
        </p:spPr>
        <p:txBody>
          <a:bodyPr/>
          <a:lstStyle/>
          <a:p>
            <a:fld id="{C684C146-4654-4BB0-85B2-CF7E623EDD40}" type="slidenum">
              <a:rPr lang="en-US" smtClean="0">
                <a:latin typeface="Times New Roman" pitchFamily="18" charset="0"/>
              </a:rPr>
              <a:pPr/>
              <a:t>6</a:t>
            </a:fld>
            <a:endParaRPr lang="en-US" smtClean="0">
              <a:latin typeface="Times New Roman" pitchFamily="18" charset="0"/>
            </a:endParaRPr>
          </a:p>
        </p:txBody>
      </p:sp>
    </p:spTree>
    <p:extLst>
      <p:ext uri="{BB962C8B-B14F-4D97-AF65-F5344CB8AC3E}">
        <p14:creationId xmlns:p14="http://schemas.microsoft.com/office/powerpoint/2010/main" val="3288339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4A921A6-FB0A-42A7-A355-88F4FF6E758F}" type="slidenum">
              <a:rPr lang="en-US" smtClean="0">
                <a:latin typeface="Times New Roman" pitchFamily="18" charset="0"/>
              </a:rPr>
              <a:pPr/>
              <a:t>46</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63420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1305C62-59D6-4D0A-9B11-F0EA0FE42707}" type="slidenum">
              <a:rPr lang="en-US" smtClean="0">
                <a:latin typeface="Times New Roman" pitchFamily="18" charset="0"/>
              </a:rPr>
              <a:pPr/>
              <a:t>47</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76555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AFE8307-B5FE-4EC1-964E-5382B8BF9932}" type="slidenum">
              <a:rPr lang="en-US" smtClean="0">
                <a:latin typeface="Times New Roman" pitchFamily="18" charset="0"/>
              </a:rPr>
              <a:pPr/>
              <a:t>7</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10443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6564" name="Slide Number Placeholder 3"/>
          <p:cNvSpPr>
            <a:spLocks noGrp="1"/>
          </p:cNvSpPr>
          <p:nvPr>
            <p:ph type="sldNum" sz="quarter" idx="5"/>
          </p:nvPr>
        </p:nvSpPr>
        <p:spPr>
          <a:noFill/>
        </p:spPr>
        <p:txBody>
          <a:bodyPr/>
          <a:lstStyle/>
          <a:p>
            <a:fld id="{C684C146-4654-4BB0-85B2-CF7E623EDD40}" type="slidenum">
              <a:rPr lang="en-US" smtClean="0">
                <a:latin typeface="Times New Roman" pitchFamily="18" charset="0"/>
              </a:rPr>
              <a:pPr/>
              <a:t>11</a:t>
            </a:fld>
            <a:endParaRPr lang="en-US" smtClean="0">
              <a:latin typeface="Times New Roman" pitchFamily="18" charset="0"/>
            </a:endParaRPr>
          </a:p>
        </p:txBody>
      </p:sp>
    </p:spTree>
    <p:extLst>
      <p:ext uri="{BB962C8B-B14F-4D97-AF65-F5344CB8AC3E}">
        <p14:creationId xmlns:p14="http://schemas.microsoft.com/office/powerpoint/2010/main" val="201348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37C4C48-3EA3-409C-9F61-ED0807B44F89}" type="slidenum">
              <a:rPr lang="en-US" smtClean="0">
                <a:latin typeface="Times New Roman" pitchFamily="18" charset="0"/>
              </a:rPr>
              <a:pPr/>
              <a:t>12</a:t>
            </a:fld>
            <a:endParaRPr lang="en-US" smtClean="0">
              <a:latin typeface="Times New Roman" pitchFamily="18"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223823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6564" name="Slide Number Placeholder 3"/>
          <p:cNvSpPr>
            <a:spLocks noGrp="1"/>
          </p:cNvSpPr>
          <p:nvPr>
            <p:ph type="sldNum" sz="quarter" idx="5"/>
          </p:nvPr>
        </p:nvSpPr>
        <p:spPr>
          <a:noFill/>
        </p:spPr>
        <p:txBody>
          <a:bodyPr/>
          <a:lstStyle/>
          <a:p>
            <a:fld id="{C684C146-4654-4BB0-85B2-CF7E623EDD40}" type="slidenum">
              <a:rPr lang="en-US" smtClean="0"/>
              <a:pPr/>
              <a:t>16</a:t>
            </a:fld>
            <a:endParaRPr lang="en-US" smtClean="0"/>
          </a:p>
        </p:txBody>
      </p:sp>
    </p:spTree>
    <p:extLst>
      <p:ext uri="{BB962C8B-B14F-4D97-AF65-F5344CB8AC3E}">
        <p14:creationId xmlns:p14="http://schemas.microsoft.com/office/powerpoint/2010/main" val="6691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6564" name="Slide Number Placeholder 3"/>
          <p:cNvSpPr>
            <a:spLocks noGrp="1"/>
          </p:cNvSpPr>
          <p:nvPr>
            <p:ph type="sldNum" sz="quarter" idx="5"/>
          </p:nvPr>
        </p:nvSpPr>
        <p:spPr>
          <a:noFill/>
        </p:spPr>
        <p:txBody>
          <a:bodyPr/>
          <a:lstStyle/>
          <a:p>
            <a:fld id="{C684C146-4654-4BB0-85B2-CF7E623EDD40}" type="slidenum">
              <a:rPr lang="en-US" smtClean="0"/>
              <a:pPr/>
              <a:t>17</a:t>
            </a:fld>
            <a:endParaRPr lang="en-US" smtClean="0"/>
          </a:p>
        </p:txBody>
      </p:sp>
    </p:spTree>
    <p:extLst>
      <p:ext uri="{BB962C8B-B14F-4D97-AF65-F5344CB8AC3E}">
        <p14:creationId xmlns:p14="http://schemas.microsoft.com/office/powerpoint/2010/main" val="150138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6564" name="Slide Number Placeholder 3"/>
          <p:cNvSpPr>
            <a:spLocks noGrp="1"/>
          </p:cNvSpPr>
          <p:nvPr>
            <p:ph type="sldNum" sz="quarter" idx="5"/>
          </p:nvPr>
        </p:nvSpPr>
        <p:spPr>
          <a:noFill/>
        </p:spPr>
        <p:txBody>
          <a:bodyPr/>
          <a:lstStyle/>
          <a:p>
            <a:fld id="{C684C146-4654-4BB0-85B2-CF7E623EDD40}" type="slidenum">
              <a:rPr lang="en-US" smtClean="0">
                <a:latin typeface="Times New Roman" pitchFamily="18" charset="0"/>
              </a:rPr>
              <a:pPr/>
              <a:t>18</a:t>
            </a:fld>
            <a:endParaRPr lang="en-US" smtClean="0">
              <a:latin typeface="Times New Roman" pitchFamily="18" charset="0"/>
            </a:endParaRPr>
          </a:p>
        </p:txBody>
      </p:sp>
    </p:spTree>
    <p:extLst>
      <p:ext uri="{BB962C8B-B14F-4D97-AF65-F5344CB8AC3E}">
        <p14:creationId xmlns:p14="http://schemas.microsoft.com/office/powerpoint/2010/main" val="84975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9893033-37A5-4A8C-8F9D-178E5C7E2E18}" type="slidenum">
              <a:rPr lang="en-US" smtClean="0">
                <a:latin typeface="Times New Roman" pitchFamily="18" charset="0"/>
              </a:rPr>
              <a:pPr/>
              <a:t>19</a:t>
            </a:fld>
            <a:endParaRPr lang="en-US" smtClean="0">
              <a:latin typeface="Times New Roman"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1839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a:xfrm>
            <a:off x="0" y="6497638"/>
            <a:ext cx="1800225" cy="360362"/>
          </a:xfrm>
        </p:spPr>
        <p:txBody>
          <a:bodyPr/>
          <a:lstStyle>
            <a:lvl1pPr algn="l">
              <a:defRPr/>
            </a:lvl1pPr>
          </a:lstStyle>
          <a:p>
            <a:pPr>
              <a:defRPr/>
            </a:pPr>
            <a:endParaRPr lang="en-US"/>
          </a:p>
        </p:txBody>
      </p:sp>
      <p:sp>
        <p:nvSpPr>
          <p:cNvPr id="9" name="Footer Placeholder 4"/>
          <p:cNvSpPr>
            <a:spLocks noGrp="1"/>
          </p:cNvSpPr>
          <p:nvPr>
            <p:ph type="ftr" sz="quarter" idx="11"/>
          </p:nvPr>
        </p:nvSpPr>
        <p:spPr>
          <a:xfrm>
            <a:off x="6264275" y="6497638"/>
            <a:ext cx="2879725" cy="360362"/>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AB193D96-0BC4-4EB8-A249-8B99F006F9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461E9A-0220-449D-B0AE-849217A99240}" type="slidenum">
              <a:rPr lang="en-US"/>
              <a:pPr>
                <a:defRPr/>
              </a:pPr>
              <a:t>‹#›</a:t>
            </a:fld>
            <a:endParaRPr lang="en-US"/>
          </a:p>
        </p:txBody>
      </p:sp>
    </p:spTree>
  </p:cSld>
  <p:clrMapOvr>
    <a:masterClrMapping/>
  </p:clrMapOvr>
  <p:transition spd="med">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286500"/>
            <a:ext cx="9144000" cy="285750"/>
            <a:chOff x="0" y="1428736"/>
            <a:chExt cx="9144000" cy="285752"/>
          </a:xfrm>
        </p:grpSpPr>
        <p:sp>
          <p:nvSpPr>
            <p:cNvPr id="5" name="Rectangle 4"/>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6" name="Rectangle 5"/>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7" name="Rectangle 6"/>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0" y="6286500"/>
            <a:ext cx="809625" cy="285750"/>
          </a:xfrm>
        </p:spPr>
        <p:txBody>
          <a:bodyPr/>
          <a:lstStyle>
            <a:lvl1pPr>
              <a:defRPr/>
            </a:lvl1pPr>
          </a:lstStyle>
          <a:p>
            <a:pPr>
              <a:defRPr/>
            </a:pPr>
            <a:fld id="{10436D86-3C8F-493C-9CAC-305856A8B375}" type="slidenum">
              <a:rPr lang="en-US"/>
              <a:pPr>
                <a:defRPr/>
              </a:pPr>
              <a:t>‹#›</a:t>
            </a:fld>
            <a:endParaRPr lang="en-US"/>
          </a:p>
        </p:txBody>
      </p:sp>
    </p:spTree>
  </p:cSld>
  <p:clrMapOvr>
    <a:masterClrMapping/>
  </p:clrMapOvr>
  <p:transition spd="med">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a:xfrm>
            <a:off x="0" y="6497638"/>
            <a:ext cx="1800225" cy="360362"/>
          </a:xfrm>
        </p:spPr>
        <p:txBody>
          <a:bodyPr/>
          <a:lstStyle>
            <a:lvl1pPr algn="l">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AB193D96-0BC4-4EB8-A249-8B99F006F976}"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4143529330"/>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76E2A-D695-4CEF-B3B7-226395CDFF68}"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2397758168"/>
      </p:ext>
    </p:extLst>
  </p:cSld>
  <p:clrMapOvr>
    <a:masterClrMapping/>
  </p:clrMapOvr>
  <p:transition spd="med">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0" y="6497638"/>
            <a:ext cx="1800225" cy="360362"/>
          </a:xfrm>
        </p:spPr>
        <p:txBody>
          <a:bodyPr/>
          <a:lstStyle>
            <a:lvl1pPr>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lgn="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03701C0B-C885-47A2-BB7F-4DFF13C08C93}"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2832715226"/>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71F03F-BEFE-42C3-A0E0-7E2BDFF1780A}"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205220956"/>
      </p:ext>
    </p:extLst>
  </p:cSld>
  <p:clrMapOvr>
    <a:masterClrMapping/>
  </p:clrMapOvr>
  <p:transition spd="med">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D35516-A9E2-414D-A978-EB71197A23FF}"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022234628"/>
      </p:ext>
    </p:extLst>
  </p:cSld>
  <p:clrMapOvr>
    <a:masterClrMapping/>
  </p:clrMapOvr>
  <p:transition spd="med">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0" y="1428750"/>
            <a:ext cx="9144000" cy="285750"/>
            <a:chOff x="0" y="1428736"/>
            <a:chExt cx="9144000" cy="285752"/>
          </a:xfrm>
        </p:grpSpPr>
        <p:sp>
          <p:nvSpPr>
            <p:cNvPr id="4" name="Rectangle 3"/>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noFill/>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a:lvl1pPr>
          </a:lstStyle>
          <a:p>
            <a:pPr>
              <a:defRPr/>
            </a:pPr>
            <a:fld id="{9852D01A-ACE6-4F0A-BABB-2582F28A5727}"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215522533"/>
      </p:ext>
    </p:extLst>
  </p:cSld>
  <p:clrMapOvr>
    <a:masterClrMapping/>
  </p:clrMapOvr>
  <p:transition spd="med">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0"/>
          <p:cNvGrpSpPr>
            <a:grpSpLocks/>
          </p:cNvGrpSpPr>
          <p:nvPr/>
        </p:nvGrpSpPr>
        <p:grpSpPr bwMode="auto">
          <a:xfrm>
            <a:off x="0" y="6286500"/>
            <a:ext cx="9144000" cy="285750"/>
            <a:chOff x="0" y="1428736"/>
            <a:chExt cx="9144000" cy="285752"/>
          </a:xfrm>
        </p:grpSpPr>
        <p:sp>
          <p:nvSpPr>
            <p:cNvPr id="3" name="Rectangle 2"/>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4" name="Rectangle 3"/>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6"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a:xfrm>
            <a:off x="0" y="6286500"/>
            <a:ext cx="809625" cy="285750"/>
          </a:xfrm>
        </p:spPr>
        <p:txBody>
          <a:bodyPr/>
          <a:lstStyle>
            <a:lvl1pPr>
              <a:defRPr/>
            </a:lvl1pPr>
          </a:lstStyle>
          <a:p>
            <a:pPr>
              <a:defRPr/>
            </a:pPr>
            <a:fld id="{7D6C5FF7-7FBB-4D16-BE21-9529BF9623C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270936652"/>
      </p:ext>
    </p:extLst>
  </p:cSld>
  <p:clrMapOvr>
    <a:masterClrMapping/>
  </p:clrMapOvr>
  <p:transition spd="med">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lang="en-US" smtClean="0"/>
              <a:t>Click to edit Master title style</a:t>
            </a:r>
            <a:endParaRPr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D8742E-C0DF-44FF-81CD-176FE21E5749}"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49112267"/>
      </p:ext>
    </p:extLst>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476E2A-D695-4CEF-B3B7-226395CDFF68}" type="slidenum">
              <a:rPr lang="en-US"/>
              <a:pPr>
                <a:defRPr/>
              </a:pPr>
              <a:t>‹#›</a:t>
            </a:fld>
            <a:endParaRPr lang="en-US"/>
          </a:p>
        </p:txBody>
      </p:sp>
    </p:spTree>
  </p:cSld>
  <p:clrMapOvr>
    <a:masterClrMapping/>
  </p:clrMapOvr>
  <p:transition spd="med">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A56C1E-E8CB-45A5-B44E-C4E4CC48153E}"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961817700"/>
      </p:ext>
    </p:extLst>
  </p:cSld>
  <p:clrMapOvr>
    <a:masterClrMapping/>
  </p:clrMapOvr>
  <p:transition spd="med">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461E9A-0220-449D-B0AE-849217A99240}"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668300973"/>
      </p:ext>
    </p:extLst>
  </p:cSld>
  <p:clrMapOvr>
    <a:masterClrMapping/>
  </p:clrMapOvr>
  <p:transition spd="med">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286500"/>
            <a:ext cx="9144000" cy="285750"/>
            <a:chOff x="0" y="1428736"/>
            <a:chExt cx="9144000" cy="285752"/>
          </a:xfrm>
        </p:grpSpPr>
        <p:sp>
          <p:nvSpPr>
            <p:cNvPr id="5" name="Rectangle 4"/>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a:xfrm>
            <a:off x="0" y="6286500"/>
            <a:ext cx="809625" cy="285750"/>
          </a:xfrm>
        </p:spPr>
        <p:txBody>
          <a:bodyPr/>
          <a:lstStyle>
            <a:lvl1pPr>
              <a:defRPr/>
            </a:lvl1pPr>
          </a:lstStyle>
          <a:p>
            <a:pPr>
              <a:defRPr/>
            </a:pPr>
            <a:fld id="{10436D86-3C8F-493C-9CAC-305856A8B37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550684640"/>
      </p:ext>
    </p:extLst>
  </p:cSld>
  <p:clrMapOvr>
    <a:masterClrMapping/>
  </p:clrMapOvr>
  <p:transition spd="med">
    <p:pull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a:xfrm>
            <a:off x="0" y="6497638"/>
            <a:ext cx="1800225" cy="360362"/>
          </a:xfrm>
        </p:spPr>
        <p:txBody>
          <a:bodyPr/>
          <a:lstStyle>
            <a:lvl1pPr algn="l">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AB193D96-0BC4-4EB8-A249-8B99F006F976}"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2017448479"/>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76E2A-D695-4CEF-B3B7-226395CDFF68}"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229797280"/>
      </p:ext>
    </p:extLst>
  </p:cSld>
  <p:clrMapOvr>
    <a:masterClrMapping/>
  </p:clrMapOvr>
  <p:transition spd="med">
    <p:pull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0" y="6497638"/>
            <a:ext cx="1800225" cy="360362"/>
          </a:xfrm>
        </p:spPr>
        <p:txBody>
          <a:bodyPr/>
          <a:lstStyle>
            <a:lvl1pPr>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lgn="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03701C0B-C885-47A2-BB7F-4DFF13C08C93}"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746231263"/>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71F03F-BEFE-42C3-A0E0-7E2BDFF1780A}"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2254313738"/>
      </p:ext>
    </p:extLst>
  </p:cSld>
  <p:clrMapOvr>
    <a:masterClrMapping/>
  </p:clrMapOvr>
  <p:transition spd="med">
    <p:pull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D35516-A9E2-414D-A978-EB71197A23FF}"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2854294004"/>
      </p:ext>
    </p:extLst>
  </p:cSld>
  <p:clrMapOvr>
    <a:masterClrMapping/>
  </p:clrMapOvr>
  <p:transition spd="med">
    <p:pull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0" y="1428750"/>
            <a:ext cx="9144000" cy="285750"/>
            <a:chOff x="0" y="1428736"/>
            <a:chExt cx="9144000" cy="285752"/>
          </a:xfrm>
        </p:grpSpPr>
        <p:sp>
          <p:nvSpPr>
            <p:cNvPr id="4" name="Rectangle 3"/>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noFill/>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a:lvl1pPr>
          </a:lstStyle>
          <a:p>
            <a:pPr>
              <a:defRPr/>
            </a:pPr>
            <a:fld id="{9852D01A-ACE6-4F0A-BABB-2582F28A5727}"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588881617"/>
      </p:ext>
    </p:extLst>
  </p:cSld>
  <p:clrMapOvr>
    <a:masterClrMapping/>
  </p:clrMapOvr>
  <p:transition spd="med">
    <p:pull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0"/>
          <p:cNvGrpSpPr>
            <a:grpSpLocks/>
          </p:cNvGrpSpPr>
          <p:nvPr/>
        </p:nvGrpSpPr>
        <p:grpSpPr bwMode="auto">
          <a:xfrm>
            <a:off x="0" y="6286500"/>
            <a:ext cx="9144000" cy="285750"/>
            <a:chOff x="0" y="1428736"/>
            <a:chExt cx="9144000" cy="285752"/>
          </a:xfrm>
        </p:grpSpPr>
        <p:sp>
          <p:nvSpPr>
            <p:cNvPr id="3" name="Rectangle 2"/>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4" name="Rectangle 3"/>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6"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a:xfrm>
            <a:off x="0" y="6286500"/>
            <a:ext cx="809625" cy="285750"/>
          </a:xfrm>
        </p:spPr>
        <p:txBody>
          <a:bodyPr/>
          <a:lstStyle>
            <a:lvl1pPr>
              <a:defRPr/>
            </a:lvl1pPr>
          </a:lstStyle>
          <a:p>
            <a:pPr>
              <a:defRPr/>
            </a:pPr>
            <a:fld id="{7D6C5FF7-7FBB-4D16-BE21-9529BF9623C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244984225"/>
      </p:ext>
    </p:extLst>
  </p:cSld>
  <p:clrMapOvr>
    <a:masterClrMapping/>
  </p:clrMapOvr>
  <p:transition spd="med">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0" y="6497638"/>
            <a:ext cx="1800225" cy="360362"/>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6264275" y="6497638"/>
            <a:ext cx="2879725" cy="360362"/>
          </a:xfrm>
        </p:spPr>
        <p:txBody>
          <a:bodyPr/>
          <a:lstStyle>
            <a:lvl1pPr algn="r">
              <a:defRPr/>
            </a:lvl1pPr>
          </a:lstStyle>
          <a:p>
            <a:pPr>
              <a:defRPr/>
            </a:pPr>
            <a:endParaRPr lang="en-US"/>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03701C0B-C885-47A2-BB7F-4DFF13C08C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lang="en-US" smtClean="0"/>
              <a:t>Click to edit Master title style</a:t>
            </a:r>
            <a:endParaRPr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D8742E-C0DF-44FF-81CD-176FE21E5749}"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586798034"/>
      </p:ext>
    </p:extLst>
  </p:cSld>
  <p:clrMapOvr>
    <a:masterClrMapping/>
  </p:clrMapOvr>
  <p:transition spd="med">
    <p:pull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A56C1E-E8CB-45A5-B44E-C4E4CC48153E}"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751634701"/>
      </p:ext>
    </p:extLst>
  </p:cSld>
  <p:clrMapOvr>
    <a:masterClrMapping/>
  </p:clrMapOvr>
  <p:transition spd="med">
    <p:pull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461E9A-0220-449D-B0AE-849217A99240}"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888393761"/>
      </p:ext>
    </p:extLst>
  </p:cSld>
  <p:clrMapOvr>
    <a:masterClrMapping/>
  </p:clrMapOvr>
  <p:transition spd="med">
    <p:pull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286500"/>
            <a:ext cx="9144000" cy="285750"/>
            <a:chOff x="0" y="1428736"/>
            <a:chExt cx="9144000" cy="285752"/>
          </a:xfrm>
        </p:grpSpPr>
        <p:sp>
          <p:nvSpPr>
            <p:cNvPr id="5" name="Rectangle 4"/>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a:xfrm>
            <a:off x="0" y="6286500"/>
            <a:ext cx="809625" cy="285750"/>
          </a:xfrm>
        </p:spPr>
        <p:txBody>
          <a:bodyPr/>
          <a:lstStyle>
            <a:lvl1pPr>
              <a:defRPr/>
            </a:lvl1pPr>
          </a:lstStyle>
          <a:p>
            <a:pPr>
              <a:defRPr/>
            </a:pPr>
            <a:fld id="{10436D86-3C8F-493C-9CAC-305856A8B37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99483858"/>
      </p:ext>
    </p:extLst>
  </p:cSld>
  <p:clrMapOvr>
    <a:masterClrMapping/>
  </p:clrMapOvr>
  <p:transition spd="med">
    <p:pull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a:xfrm>
            <a:off x="0" y="6497638"/>
            <a:ext cx="1800225" cy="360362"/>
          </a:xfrm>
        </p:spPr>
        <p:txBody>
          <a:bodyPr/>
          <a:lstStyle>
            <a:lvl1pPr algn="l">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AB193D96-0BC4-4EB8-A249-8B99F006F976}"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3918062552"/>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76E2A-D695-4CEF-B3B7-226395CDFF68}"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2539913316"/>
      </p:ext>
    </p:extLst>
  </p:cSld>
  <p:clrMapOvr>
    <a:masterClrMapping/>
  </p:clrMapOvr>
  <p:transition spd="med">
    <p:pull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2928938"/>
            <a:ext cx="9144000" cy="285750"/>
            <a:chOff x="0" y="2928934"/>
            <a:chExt cx="9144000" cy="285752"/>
          </a:xfrm>
        </p:grpSpPr>
        <p:sp>
          <p:nvSpPr>
            <p:cNvPr id="5" name="Rectangle 4"/>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flipH="1">
              <a:off x="8334375" y="2963859"/>
              <a:ext cx="809625" cy="214313"/>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flipH="1">
              <a:off x="0" y="2967034"/>
              <a:ext cx="8286750" cy="214313"/>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0" y="6497638"/>
            <a:ext cx="1800225" cy="360362"/>
          </a:xfrm>
        </p:spPr>
        <p:txBody>
          <a:bodyPr/>
          <a:lstStyle>
            <a:lvl1pPr>
              <a:defRPr/>
            </a:lvl1pPr>
          </a:lstStyle>
          <a:p>
            <a:pPr>
              <a:defRPr/>
            </a:pPr>
            <a:endParaRPr lang="en-US">
              <a:solidFill>
                <a:prstClr val="white">
                  <a:tint val="75000"/>
                </a:prstClr>
              </a:solidFill>
            </a:endParaRPr>
          </a:p>
        </p:txBody>
      </p:sp>
      <p:sp>
        <p:nvSpPr>
          <p:cNvPr id="9" name="Footer Placeholder 4"/>
          <p:cNvSpPr>
            <a:spLocks noGrp="1"/>
          </p:cNvSpPr>
          <p:nvPr>
            <p:ph type="ftr" sz="quarter" idx="11"/>
          </p:nvPr>
        </p:nvSpPr>
        <p:spPr>
          <a:xfrm>
            <a:off x="6264275" y="6497638"/>
            <a:ext cx="2879725" cy="360362"/>
          </a:xfrm>
        </p:spPr>
        <p:txBody>
          <a:bodyPr/>
          <a:lstStyle>
            <a:lvl1pPr algn="r">
              <a:defRPr/>
            </a:lvl1pPr>
          </a:lstStyle>
          <a:p>
            <a:pPr>
              <a:defRPr/>
            </a:pPr>
            <a:endParaRPr lang="en-US">
              <a:solidFill>
                <a:prstClr val="white">
                  <a:tint val="75000"/>
                </a:prstClr>
              </a:solidFill>
            </a:endParaRPr>
          </a:p>
        </p:txBody>
      </p:sp>
      <p:sp>
        <p:nvSpPr>
          <p:cNvPr id="10" name="Slide Number Placeholder 5"/>
          <p:cNvSpPr>
            <a:spLocks noGrp="1"/>
          </p:cNvSpPr>
          <p:nvPr>
            <p:ph type="sldNum" sz="quarter" idx="12"/>
          </p:nvPr>
        </p:nvSpPr>
        <p:spPr>
          <a:xfrm>
            <a:off x="8334375" y="2928938"/>
            <a:ext cx="809625" cy="285750"/>
          </a:xfrm>
        </p:spPr>
        <p:txBody>
          <a:bodyPr/>
          <a:lstStyle>
            <a:lvl1pPr>
              <a:defRPr/>
            </a:lvl1pPr>
          </a:lstStyle>
          <a:p>
            <a:pPr>
              <a:defRPr/>
            </a:pPr>
            <a:fld id="{03701C0B-C885-47A2-BB7F-4DFF13C08C93}" type="slidenum">
              <a:rPr lang="en-US">
                <a:solidFill>
                  <a:prstClr val="white">
                    <a:tint val="50000"/>
                  </a:prstClr>
                </a:solidFill>
              </a:rPr>
              <a:pPr>
                <a:defRPr/>
              </a:pPr>
              <a:t>‹#›</a:t>
            </a:fld>
            <a:endParaRPr lang="en-US">
              <a:solidFill>
                <a:prstClr val="white">
                  <a:tint val="50000"/>
                </a:prstClr>
              </a:solidFill>
            </a:endParaRPr>
          </a:p>
        </p:txBody>
      </p:sp>
    </p:spTree>
    <p:extLst>
      <p:ext uri="{BB962C8B-B14F-4D97-AF65-F5344CB8AC3E}">
        <p14:creationId xmlns:p14="http://schemas.microsoft.com/office/powerpoint/2010/main" val="709138013"/>
      </p:ext>
    </p:extLst>
  </p:cSld>
  <p:clrMapOvr>
    <a:overrideClrMapping bg1="dk1" tx1="lt1" bg2="dk2" tx2="lt2" accent1="accent1" accent2="accent2" accent3="accent3" accent4="accent4" accent5="accent5" accent6="accent6" hlink="hlink" folHlink="folHlink"/>
  </p:clrMapOvr>
  <p:transition spd="med">
    <p:pull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71F03F-BEFE-42C3-A0E0-7E2BDFF1780A}"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177180637"/>
      </p:ext>
    </p:extLst>
  </p:cSld>
  <p:clrMapOvr>
    <a:masterClrMapping/>
  </p:clrMapOvr>
  <p:transition spd="med">
    <p:pull dir="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D35516-A9E2-414D-A978-EB71197A23FF}"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341631627"/>
      </p:ext>
    </p:extLst>
  </p:cSld>
  <p:clrMapOvr>
    <a:masterClrMapping/>
  </p:clrMapOvr>
  <p:transition spd="med">
    <p:pull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0" y="1428750"/>
            <a:ext cx="9144000" cy="285750"/>
            <a:chOff x="0" y="1428736"/>
            <a:chExt cx="9144000" cy="285752"/>
          </a:xfrm>
        </p:grpSpPr>
        <p:sp>
          <p:nvSpPr>
            <p:cNvPr id="4" name="Rectangle 3"/>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noFill/>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a:lvl1pPr>
          </a:lstStyle>
          <a:p>
            <a:pPr>
              <a:defRPr/>
            </a:pPr>
            <a:fld id="{9852D01A-ACE6-4F0A-BABB-2582F28A5727}"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716801687"/>
      </p:ext>
    </p:extLst>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71F03F-BEFE-42C3-A0E0-7E2BDFF1780A}" type="slidenum">
              <a:rPr lang="en-US"/>
              <a:pPr>
                <a:defRPr/>
              </a:pPr>
              <a:t>‹#›</a:t>
            </a:fld>
            <a:endParaRPr lang="en-US"/>
          </a:p>
        </p:txBody>
      </p:sp>
    </p:spTree>
  </p:cSld>
  <p:clrMapOvr>
    <a:masterClrMapping/>
  </p:clrMapOvr>
  <p:transition spd="med">
    <p:pull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0"/>
          <p:cNvGrpSpPr>
            <a:grpSpLocks/>
          </p:cNvGrpSpPr>
          <p:nvPr/>
        </p:nvGrpSpPr>
        <p:grpSpPr bwMode="auto">
          <a:xfrm>
            <a:off x="0" y="6286500"/>
            <a:ext cx="9144000" cy="285750"/>
            <a:chOff x="0" y="1428736"/>
            <a:chExt cx="9144000" cy="285752"/>
          </a:xfrm>
        </p:grpSpPr>
        <p:sp>
          <p:nvSpPr>
            <p:cNvPr id="3" name="Rectangle 2"/>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4" name="Rectangle 3"/>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5" name="Rectangle 4"/>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6"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a:xfrm>
            <a:off x="0" y="6286500"/>
            <a:ext cx="809625" cy="285750"/>
          </a:xfrm>
        </p:spPr>
        <p:txBody>
          <a:bodyPr/>
          <a:lstStyle>
            <a:lvl1pPr>
              <a:defRPr/>
            </a:lvl1pPr>
          </a:lstStyle>
          <a:p>
            <a:pPr>
              <a:defRPr/>
            </a:pPr>
            <a:fld id="{7D6C5FF7-7FBB-4D16-BE21-9529BF9623C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945273785"/>
      </p:ext>
    </p:extLst>
  </p:cSld>
  <p:clrMapOvr>
    <a:masterClrMapping/>
  </p:clrMapOvr>
  <p:transition spd="med">
    <p:pull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lang="en-US" smtClean="0"/>
              <a:t>Click to edit Master title style</a:t>
            </a:r>
            <a:endParaRPr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D8742E-C0DF-44FF-81CD-176FE21E5749}"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222854384"/>
      </p:ext>
    </p:extLst>
  </p:cSld>
  <p:clrMapOvr>
    <a:masterClrMapping/>
  </p:clrMapOvr>
  <p:transition spd="med">
    <p:pull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A56C1E-E8CB-45A5-B44E-C4E4CC48153E}"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2725990"/>
      </p:ext>
    </p:extLst>
  </p:cSld>
  <p:clrMapOvr>
    <a:masterClrMapping/>
  </p:clrMapOvr>
  <p:transition spd="med">
    <p:pull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461E9A-0220-449D-B0AE-849217A99240}"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3036757217"/>
      </p:ext>
    </p:extLst>
  </p:cSld>
  <p:clrMapOvr>
    <a:masterClrMapping/>
  </p:clrMapOvr>
  <p:transition spd="med">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286500"/>
            <a:ext cx="9144000" cy="285750"/>
            <a:chOff x="0" y="1428736"/>
            <a:chExt cx="9144000" cy="285752"/>
          </a:xfrm>
        </p:grpSpPr>
        <p:sp>
          <p:nvSpPr>
            <p:cNvPr id="5" name="Rectangle 4"/>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6" name="Rectangle 5"/>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7" name="Rectangle 6"/>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a:xfrm>
            <a:off x="0" y="6286500"/>
            <a:ext cx="809625" cy="285750"/>
          </a:xfrm>
        </p:spPr>
        <p:txBody>
          <a:bodyPr/>
          <a:lstStyle>
            <a:lvl1pPr>
              <a:defRPr/>
            </a:lvl1pPr>
          </a:lstStyle>
          <a:p>
            <a:pPr>
              <a:defRPr/>
            </a:pPr>
            <a:fld id="{10436D86-3C8F-493C-9CAC-305856A8B375}" type="slidenum">
              <a:rPr lang="en-US">
                <a:solidFill>
                  <a:prstClr val="black">
                    <a:tint val="50000"/>
                  </a:prstClr>
                </a:solidFill>
              </a:rPr>
              <a:pPr>
                <a:defRPr/>
              </a:pPr>
              <a:t>‹#›</a:t>
            </a:fld>
            <a:endParaRPr lang="en-US">
              <a:solidFill>
                <a:prstClr val="black">
                  <a:tint val="50000"/>
                </a:prstClr>
              </a:solidFill>
            </a:endParaRPr>
          </a:p>
        </p:txBody>
      </p:sp>
    </p:spTree>
    <p:extLst>
      <p:ext uri="{BB962C8B-B14F-4D97-AF65-F5344CB8AC3E}">
        <p14:creationId xmlns:p14="http://schemas.microsoft.com/office/powerpoint/2010/main" val="1396074186"/>
      </p:ext>
    </p:extLst>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D35516-A9E2-414D-A978-EB71197A23FF}" type="slidenum">
              <a:rPr lang="en-US"/>
              <a:pPr>
                <a:defRPr/>
              </a:pPr>
              <a:t>‹#›</a:t>
            </a:fld>
            <a:endParaRPr lang="en-US"/>
          </a:p>
        </p:txBody>
      </p:sp>
    </p:spTree>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9"/>
          <p:cNvGrpSpPr>
            <a:grpSpLocks/>
          </p:cNvGrpSpPr>
          <p:nvPr/>
        </p:nvGrpSpPr>
        <p:grpSpPr bwMode="auto">
          <a:xfrm>
            <a:off x="0" y="1428750"/>
            <a:ext cx="9144000" cy="285750"/>
            <a:chOff x="0" y="1428736"/>
            <a:chExt cx="9144000" cy="285752"/>
          </a:xfrm>
        </p:grpSpPr>
        <p:sp>
          <p:nvSpPr>
            <p:cNvPr id="4" name="Rectangle 3"/>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5" name="Rectangle 4"/>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6" name="Rectangle 5"/>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a:noFill/>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9852D01A-ACE6-4F0A-BABB-2582F28A5727}" type="slidenum">
              <a:rPr lang="en-US"/>
              <a:pPr>
                <a:defRPr/>
              </a:pPr>
              <a:t>‹#›</a:t>
            </a:fld>
            <a:endParaRPr lang="en-US"/>
          </a:p>
        </p:txBody>
      </p:sp>
    </p:spTree>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0"/>
          <p:cNvGrpSpPr>
            <a:grpSpLocks/>
          </p:cNvGrpSpPr>
          <p:nvPr/>
        </p:nvGrpSpPr>
        <p:grpSpPr bwMode="auto">
          <a:xfrm>
            <a:off x="0" y="6286500"/>
            <a:ext cx="9144000" cy="285750"/>
            <a:chOff x="0" y="1428736"/>
            <a:chExt cx="9144000" cy="285752"/>
          </a:xfrm>
        </p:grpSpPr>
        <p:sp>
          <p:nvSpPr>
            <p:cNvPr id="3" name="Rectangle 2"/>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4" name="Rectangle 3"/>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5" name="Rectangle 4"/>
            <p:cNvSpPr/>
            <p:nvPr userDrawn="1"/>
          </p:nvSpPr>
          <p:spPr>
            <a:xfrm>
              <a:off x="857250" y="1466836"/>
              <a:ext cx="8286750" cy="214315"/>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a:xfrm>
            <a:off x="0" y="6286500"/>
            <a:ext cx="809625" cy="285750"/>
          </a:xfrm>
        </p:spPr>
        <p:txBody>
          <a:bodyPr/>
          <a:lstStyle>
            <a:lvl1pPr>
              <a:defRPr/>
            </a:lvl1pPr>
          </a:lstStyle>
          <a:p>
            <a:pPr>
              <a:defRPr/>
            </a:pPr>
            <a:fld id="{7D6C5FF7-7FBB-4D16-BE21-9529BF9623C5}" type="slidenum">
              <a:rPr lang="en-US"/>
              <a:pPr>
                <a:defRPr/>
              </a:pPr>
              <a:t>‹#›</a:t>
            </a:fld>
            <a:endParaRPr lang="en-US"/>
          </a:p>
        </p:txBody>
      </p:sp>
    </p:spTree>
  </p:cSld>
  <p:clrMapOvr>
    <a:masterClrMapping/>
  </p:clrMapOvr>
  <p:transition spd="med">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lang="en-US" smtClean="0"/>
              <a:t>Click to edit Master title style</a:t>
            </a:r>
            <a:endParaRPr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D8742E-C0DF-44FF-81CD-176FE21E5749}" type="slidenum">
              <a:rPr lang="en-US"/>
              <a:pPr>
                <a:defRPr/>
              </a:pPr>
              <a:t>‹#›</a:t>
            </a:fld>
            <a:endParaRPr lang="en-US"/>
          </a:p>
        </p:txBody>
      </p:sp>
    </p:spTree>
  </p:cSld>
  <p:clrMapOvr>
    <a:masterClrMapping/>
  </p:clrMapOvr>
  <p:transition spd="med">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A56C1E-E8CB-45A5-B44E-C4E4CC48153E}" type="slidenum">
              <a:rPr lang="en-US"/>
              <a:pPr>
                <a:defRPr/>
              </a:pPr>
              <a:t>‹#›</a:t>
            </a:fld>
            <a:endParaRPr lang="en-US"/>
          </a:p>
        </p:txBody>
      </p:sp>
    </p:spTree>
  </p:cSld>
  <p:clrMapOvr>
    <a:masterClrMapping/>
  </p:clrMapOvr>
  <p:transition spd="med">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1428750"/>
            <a:ext cx="9144000" cy="285750"/>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9"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effectLst>
                  <a:outerShdw blurRad="38100" dist="38100" dir="2700000" algn="tl">
                    <a:srgbClr val="000000">
                      <a:alpha val="43137"/>
                    </a:srgbClr>
                  </a:outerShdw>
                </a:effectLst>
              </a:endParaRPr>
            </a:p>
          </p:txBody>
        </p:sp>
        <p:sp>
          <p:nvSpPr>
            <p:cNvPr id="8" name="Rectangle 7"/>
            <p:cNvSpPr/>
            <p:nvPr userDrawn="1"/>
          </p:nvSpPr>
          <p:spPr>
            <a:xfrm>
              <a:off x="857250" y="1466836"/>
              <a:ext cx="8286750" cy="214315"/>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effectLst>
                  <a:outerShdw blurRad="38100" dist="38100" dir="2700000" algn="tl">
                    <a:srgbClr val="000000">
                      <a:alpha val="43137"/>
                    </a:srgbClr>
                  </a:outerShdw>
                </a:effectLst>
              </a:endParaRPr>
            </a:p>
          </p:txBody>
        </p:sp>
      </p:grpSp>
      <p:sp>
        <p:nvSpPr>
          <p:cNvPr id="1027" name="Text Placeholder 2"/>
          <p:cNvSpPr>
            <a:spLocks noGrp="1"/>
          </p:cNvSpPr>
          <p:nvPr>
            <p:ph type="body" idx="1"/>
          </p:nvPr>
        </p:nvSpPr>
        <p:spPr bwMode="auto">
          <a:xfrm>
            <a:off x="842963" y="1716088"/>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2250"/>
            <a:ext cx="1800225" cy="285750"/>
          </a:xfrm>
          <a:prstGeom prst="rect">
            <a:avLst/>
          </a:prstGeom>
        </p:spPr>
        <p:txBody>
          <a:bodyPr vert="horz" rtlCol="0" anchor="ctr"/>
          <a:lstStyle>
            <a:lvl1pPr algn="l"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6264275" y="6572250"/>
            <a:ext cx="2879725" cy="285750"/>
          </a:xfrm>
          <a:prstGeom prst="rect">
            <a:avLst/>
          </a:prstGeom>
        </p:spPr>
        <p:txBody>
          <a:bodyPr vert="horz" rtlCol="0" anchor="ctr"/>
          <a:lstStyle>
            <a:lvl1pPr algn="r"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0" y="1428750"/>
            <a:ext cx="809625" cy="285750"/>
          </a:xfrm>
          <a:prstGeom prst="rect">
            <a:avLst/>
          </a:prstGeom>
        </p:spPr>
        <p:txBody>
          <a:bodyPr vert="horz" rtlCol="0" anchor="ctr"/>
          <a:lstStyle>
            <a:lvl1pPr algn="ctr" eaLnBrk="1" latinLnBrk="0" hangingPunct="1">
              <a:defRPr kumimoji="0" sz="1200">
                <a:solidFill>
                  <a:schemeClr val="tx1">
                    <a:tint val="50000"/>
                  </a:schemeClr>
                </a:solidFill>
                <a:effectLst>
                  <a:outerShdw blurRad="38100" dist="38100" dir="2700000" algn="tl">
                    <a:srgbClr val="000000">
                      <a:alpha val="43137"/>
                    </a:srgbClr>
                  </a:outerShdw>
                </a:effectLst>
              </a:defRPr>
            </a:lvl1pPr>
          </a:lstStyle>
          <a:p>
            <a:pPr>
              <a:defRPr/>
            </a:pPr>
            <a:fld id="{28AE9BAA-1BF0-4FCD-8526-27DF8DDBB8A6}" type="slidenum">
              <a:rPr lang="en-US"/>
              <a:pPr>
                <a:defRPr/>
              </a:pPr>
              <a:t>‹#›</a:t>
            </a:fld>
            <a:endParaRPr lang="en-US"/>
          </a:p>
        </p:txBody>
      </p:sp>
      <p:sp>
        <p:nvSpPr>
          <p:cNvPr id="2" name="Title Placeholder 1"/>
          <p:cNvSpPr>
            <a:spLocks noGrp="1"/>
          </p:cNvSpPr>
          <p:nvPr>
            <p:ph type="title"/>
          </p:nvPr>
        </p:nvSpPr>
        <p:spPr>
          <a:xfrm>
            <a:off x="842963" y="282575"/>
            <a:ext cx="8229600" cy="1143000"/>
          </a:xfrm>
          <a:prstGeom prst="rect">
            <a:avLst/>
          </a:prstGeom>
          <a:noFill/>
        </p:spPr>
        <p:txBody>
          <a:bodyPr vert="horz"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spd="med">
    <p:pull dir="ru"/>
  </p:transition>
  <p:timing>
    <p:tnLst>
      <p:par>
        <p:cTn id="1" dur="indefinite" restart="never" nodeType="tmRoot"/>
      </p:par>
    </p:tnLst>
  </p:timing>
  <p:txStyles>
    <p:title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1428750"/>
            <a:ext cx="9144000" cy="285750"/>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9"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8" name="Rectangle 7"/>
            <p:cNvSpPr/>
            <p:nvPr userDrawn="1"/>
          </p:nvSpPr>
          <p:spPr>
            <a:xfrm>
              <a:off x="857250" y="1466836"/>
              <a:ext cx="8286750" cy="214315"/>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1027" name="Text Placeholder 2"/>
          <p:cNvSpPr>
            <a:spLocks noGrp="1"/>
          </p:cNvSpPr>
          <p:nvPr>
            <p:ph type="body" idx="1"/>
          </p:nvPr>
        </p:nvSpPr>
        <p:spPr bwMode="auto">
          <a:xfrm>
            <a:off x="842963" y="1716088"/>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2250"/>
            <a:ext cx="1800225" cy="285750"/>
          </a:xfrm>
          <a:prstGeom prst="rect">
            <a:avLst/>
          </a:prstGeom>
        </p:spPr>
        <p:txBody>
          <a:bodyPr vert="horz" rtlCol="0" anchor="ctr"/>
          <a:lstStyle>
            <a:lvl1pPr algn="l"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6264275" y="6572250"/>
            <a:ext cx="2879725" cy="285750"/>
          </a:xfrm>
          <a:prstGeom prst="rect">
            <a:avLst/>
          </a:prstGeom>
        </p:spPr>
        <p:txBody>
          <a:bodyPr vert="horz" rtlCol="0" anchor="ctr"/>
          <a:lstStyle>
            <a:lvl1pPr algn="r"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0" y="1428750"/>
            <a:ext cx="809625" cy="285750"/>
          </a:xfrm>
          <a:prstGeom prst="rect">
            <a:avLst/>
          </a:prstGeom>
        </p:spPr>
        <p:txBody>
          <a:bodyPr vert="horz" rtlCol="0" anchor="ctr"/>
          <a:lstStyle>
            <a:lvl1pPr algn="ctr" eaLnBrk="1" latinLnBrk="0" hangingPunct="1">
              <a:defRPr kumimoji="0" sz="1200">
                <a:solidFill>
                  <a:schemeClr val="tx1">
                    <a:tint val="50000"/>
                  </a:schemeClr>
                </a:solidFill>
                <a:effectLst>
                  <a:outerShdw blurRad="38100" dist="38100" dir="2700000" algn="tl">
                    <a:srgbClr val="000000">
                      <a:alpha val="43137"/>
                    </a:srgbClr>
                  </a:outerShdw>
                </a:effectLst>
              </a:defRPr>
            </a:lvl1pPr>
          </a:lstStyle>
          <a:p>
            <a:pPr>
              <a:defRPr/>
            </a:pPr>
            <a:fld id="{28AE9BAA-1BF0-4FCD-8526-27DF8DDBB8A6}" type="slidenum">
              <a:rPr lang="en-US">
                <a:solidFill>
                  <a:prstClr val="black">
                    <a:tint val="50000"/>
                  </a:prstClr>
                </a:solidFill>
              </a:rPr>
              <a:pPr>
                <a:defRPr/>
              </a:pPr>
              <a:t>‹#›</a:t>
            </a:fld>
            <a:endParaRPr lang="en-US">
              <a:solidFill>
                <a:prstClr val="black">
                  <a:tint val="50000"/>
                </a:prstClr>
              </a:solidFill>
            </a:endParaRPr>
          </a:p>
        </p:txBody>
      </p:sp>
      <p:sp>
        <p:nvSpPr>
          <p:cNvPr id="2" name="Title Placeholder 1"/>
          <p:cNvSpPr>
            <a:spLocks noGrp="1"/>
          </p:cNvSpPr>
          <p:nvPr>
            <p:ph type="title"/>
          </p:nvPr>
        </p:nvSpPr>
        <p:spPr>
          <a:xfrm>
            <a:off x="842963" y="282575"/>
            <a:ext cx="8229600" cy="1143000"/>
          </a:xfrm>
          <a:prstGeom prst="rect">
            <a:avLst/>
          </a:prstGeom>
          <a:noFill/>
        </p:spPr>
        <p:txBody>
          <a:bodyPr vert="horz"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2406542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spd="med">
    <p:pull dir="ru"/>
  </p:transition>
  <p:timing>
    <p:tnLst>
      <p:par>
        <p:cTn id="1" dur="indefinite" restart="never" nodeType="tmRoot"/>
      </p:par>
    </p:tnLst>
  </p:timing>
  <p:txStyles>
    <p:title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1428750"/>
            <a:ext cx="9144000" cy="285750"/>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9"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8" name="Rectangle 7"/>
            <p:cNvSpPr/>
            <p:nvPr userDrawn="1"/>
          </p:nvSpPr>
          <p:spPr>
            <a:xfrm>
              <a:off x="857250" y="1466836"/>
              <a:ext cx="8286750" cy="214315"/>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1027" name="Text Placeholder 2"/>
          <p:cNvSpPr>
            <a:spLocks noGrp="1"/>
          </p:cNvSpPr>
          <p:nvPr>
            <p:ph type="body" idx="1"/>
          </p:nvPr>
        </p:nvSpPr>
        <p:spPr bwMode="auto">
          <a:xfrm>
            <a:off x="842963" y="1716088"/>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2250"/>
            <a:ext cx="1800225" cy="285750"/>
          </a:xfrm>
          <a:prstGeom prst="rect">
            <a:avLst/>
          </a:prstGeom>
        </p:spPr>
        <p:txBody>
          <a:bodyPr vert="horz" rtlCol="0" anchor="ctr"/>
          <a:lstStyle>
            <a:lvl1pPr algn="l"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6264275" y="6572250"/>
            <a:ext cx="2879725" cy="285750"/>
          </a:xfrm>
          <a:prstGeom prst="rect">
            <a:avLst/>
          </a:prstGeom>
        </p:spPr>
        <p:txBody>
          <a:bodyPr vert="horz" rtlCol="0" anchor="ctr"/>
          <a:lstStyle>
            <a:lvl1pPr algn="r"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0" y="1428750"/>
            <a:ext cx="809625" cy="285750"/>
          </a:xfrm>
          <a:prstGeom prst="rect">
            <a:avLst/>
          </a:prstGeom>
        </p:spPr>
        <p:txBody>
          <a:bodyPr vert="horz" rtlCol="0" anchor="ctr"/>
          <a:lstStyle>
            <a:lvl1pPr algn="ctr" eaLnBrk="1" latinLnBrk="0" hangingPunct="1">
              <a:defRPr kumimoji="0" sz="1200">
                <a:solidFill>
                  <a:schemeClr val="tx1">
                    <a:tint val="50000"/>
                  </a:schemeClr>
                </a:solidFill>
                <a:effectLst>
                  <a:outerShdw blurRad="38100" dist="38100" dir="2700000" algn="tl">
                    <a:srgbClr val="000000">
                      <a:alpha val="43137"/>
                    </a:srgbClr>
                  </a:outerShdw>
                </a:effectLst>
              </a:defRPr>
            </a:lvl1pPr>
          </a:lstStyle>
          <a:p>
            <a:pPr>
              <a:defRPr/>
            </a:pPr>
            <a:fld id="{28AE9BAA-1BF0-4FCD-8526-27DF8DDBB8A6}" type="slidenum">
              <a:rPr lang="en-US">
                <a:solidFill>
                  <a:prstClr val="black">
                    <a:tint val="50000"/>
                  </a:prstClr>
                </a:solidFill>
              </a:rPr>
              <a:pPr>
                <a:defRPr/>
              </a:pPr>
              <a:t>‹#›</a:t>
            </a:fld>
            <a:endParaRPr lang="en-US">
              <a:solidFill>
                <a:prstClr val="black">
                  <a:tint val="50000"/>
                </a:prstClr>
              </a:solidFill>
            </a:endParaRPr>
          </a:p>
        </p:txBody>
      </p:sp>
      <p:sp>
        <p:nvSpPr>
          <p:cNvPr id="2" name="Title Placeholder 1"/>
          <p:cNvSpPr>
            <a:spLocks noGrp="1"/>
          </p:cNvSpPr>
          <p:nvPr>
            <p:ph type="title"/>
          </p:nvPr>
        </p:nvSpPr>
        <p:spPr>
          <a:xfrm>
            <a:off x="842963" y="282575"/>
            <a:ext cx="8229600" cy="1143000"/>
          </a:xfrm>
          <a:prstGeom prst="rect">
            <a:avLst/>
          </a:prstGeom>
          <a:noFill/>
        </p:spPr>
        <p:txBody>
          <a:bodyPr vert="horz"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56725841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ransition spd="med">
    <p:pull dir="ru"/>
  </p:transition>
  <p:timing>
    <p:tnLst>
      <p:par>
        <p:cTn id="1" dur="indefinite" restart="never" nodeType="tmRoot"/>
      </p:par>
    </p:tnLst>
  </p:timing>
  <p:txStyles>
    <p:title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1428750"/>
            <a:ext cx="9144000" cy="285750"/>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9" name="Rectangle 8"/>
            <p:cNvSpPr/>
            <p:nvPr userDrawn="1"/>
          </p:nvSpPr>
          <p:spPr>
            <a:xfrm>
              <a:off x="0" y="1463661"/>
              <a:ext cx="809625" cy="214315"/>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a:solidFill>
                  <a:prstClr val="white"/>
                </a:solidFill>
                <a:effectLst>
                  <a:outerShdw blurRad="38100" dist="38100" dir="2700000" algn="tl">
                    <a:srgbClr val="000000">
                      <a:alpha val="43137"/>
                    </a:srgbClr>
                  </a:outerShdw>
                </a:effectLst>
              </a:endParaRPr>
            </a:p>
          </p:txBody>
        </p:sp>
        <p:sp>
          <p:nvSpPr>
            <p:cNvPr id="8" name="Rectangle 7"/>
            <p:cNvSpPr/>
            <p:nvPr userDrawn="1"/>
          </p:nvSpPr>
          <p:spPr>
            <a:xfrm>
              <a:off x="857250" y="1466836"/>
              <a:ext cx="8286750" cy="214315"/>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anchor="ctr"/>
            <a:lstStyle/>
            <a:p>
              <a:pPr algn="ctr">
                <a:defRPr/>
              </a:pPr>
              <a:endParaRPr lang="zh-CN" altLang="en-US" dirty="0">
                <a:solidFill>
                  <a:prstClr val="white"/>
                </a:solidFill>
                <a:effectLst>
                  <a:outerShdw blurRad="38100" dist="38100" dir="2700000" algn="tl">
                    <a:srgbClr val="000000">
                      <a:alpha val="43137"/>
                    </a:srgbClr>
                  </a:outerShdw>
                </a:effectLst>
              </a:endParaRPr>
            </a:p>
          </p:txBody>
        </p:sp>
      </p:grpSp>
      <p:sp>
        <p:nvSpPr>
          <p:cNvPr id="1027" name="Text Placeholder 2"/>
          <p:cNvSpPr>
            <a:spLocks noGrp="1"/>
          </p:cNvSpPr>
          <p:nvPr>
            <p:ph type="body" idx="1"/>
          </p:nvPr>
        </p:nvSpPr>
        <p:spPr bwMode="auto">
          <a:xfrm>
            <a:off x="842963" y="1716088"/>
            <a:ext cx="82296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2250"/>
            <a:ext cx="1800225" cy="285750"/>
          </a:xfrm>
          <a:prstGeom prst="rect">
            <a:avLst/>
          </a:prstGeom>
        </p:spPr>
        <p:txBody>
          <a:bodyPr vert="horz" rtlCol="0" anchor="ctr"/>
          <a:lstStyle>
            <a:lvl1pPr algn="l"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6264275" y="6572250"/>
            <a:ext cx="2879725" cy="285750"/>
          </a:xfrm>
          <a:prstGeom prst="rect">
            <a:avLst/>
          </a:prstGeom>
        </p:spPr>
        <p:txBody>
          <a:bodyPr vert="horz" rtlCol="0" anchor="ctr"/>
          <a:lstStyle>
            <a:lvl1pPr algn="r" eaLnBrk="1" latinLnBrk="0" hangingPunct="1">
              <a:defRPr kumimoji="0" sz="1200">
                <a:solidFill>
                  <a:schemeClr val="tx1">
                    <a:tint val="75000"/>
                  </a:schemeClr>
                </a:solidFill>
                <a:effectLst>
                  <a:outerShdw blurRad="38100" dist="38100" dir="2700000" algn="tl">
                    <a:srgbClr val="000000">
                      <a:alpha val="43137"/>
                    </a:srgbClr>
                  </a:outerShdw>
                </a:effectLs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0" y="1428750"/>
            <a:ext cx="809625" cy="285750"/>
          </a:xfrm>
          <a:prstGeom prst="rect">
            <a:avLst/>
          </a:prstGeom>
        </p:spPr>
        <p:txBody>
          <a:bodyPr vert="horz" rtlCol="0" anchor="ctr"/>
          <a:lstStyle>
            <a:lvl1pPr algn="ctr" eaLnBrk="1" latinLnBrk="0" hangingPunct="1">
              <a:defRPr kumimoji="0" sz="1200">
                <a:solidFill>
                  <a:schemeClr val="tx1">
                    <a:tint val="50000"/>
                  </a:schemeClr>
                </a:solidFill>
                <a:effectLst>
                  <a:outerShdw blurRad="38100" dist="38100" dir="2700000" algn="tl">
                    <a:srgbClr val="000000">
                      <a:alpha val="43137"/>
                    </a:srgbClr>
                  </a:outerShdw>
                </a:effectLst>
              </a:defRPr>
            </a:lvl1pPr>
          </a:lstStyle>
          <a:p>
            <a:pPr>
              <a:defRPr/>
            </a:pPr>
            <a:fld id="{28AE9BAA-1BF0-4FCD-8526-27DF8DDBB8A6}" type="slidenum">
              <a:rPr lang="en-US">
                <a:solidFill>
                  <a:prstClr val="black">
                    <a:tint val="50000"/>
                  </a:prstClr>
                </a:solidFill>
              </a:rPr>
              <a:pPr>
                <a:defRPr/>
              </a:pPr>
              <a:t>‹#›</a:t>
            </a:fld>
            <a:endParaRPr lang="en-US">
              <a:solidFill>
                <a:prstClr val="black">
                  <a:tint val="50000"/>
                </a:prstClr>
              </a:solidFill>
            </a:endParaRPr>
          </a:p>
        </p:txBody>
      </p:sp>
      <p:sp>
        <p:nvSpPr>
          <p:cNvPr id="2" name="Title Placeholder 1"/>
          <p:cNvSpPr>
            <a:spLocks noGrp="1"/>
          </p:cNvSpPr>
          <p:nvPr>
            <p:ph type="title"/>
          </p:nvPr>
        </p:nvSpPr>
        <p:spPr>
          <a:xfrm>
            <a:off x="842963" y="282575"/>
            <a:ext cx="8229600" cy="1143000"/>
          </a:xfrm>
          <a:prstGeom prst="rect">
            <a:avLst/>
          </a:prstGeom>
          <a:noFill/>
        </p:spPr>
        <p:txBody>
          <a:bodyPr vert="horz"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50379635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spd="med">
    <p:pull dir="ru"/>
  </p:transition>
  <p:timing>
    <p:tnLst>
      <p:par>
        <p:cTn id="1" dur="indefinite" restart="never" nodeType="tmRoot"/>
      </p:par>
    </p:tnLst>
  </p:timing>
  <p:txStyles>
    <p:titleStyle>
      <a:lvl1pPr algn="ctr" rtl="0" eaLnBrk="0" fontAlgn="base" hangingPunct="0">
        <a:spcBef>
          <a:spcPct val="0"/>
        </a:spcBef>
        <a:spcAft>
          <a:spcPct val="0"/>
        </a:spcAft>
        <a:defRPr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2"/>
          <p:cNvSpPr txBox="1">
            <a:spLocks/>
          </p:cNvSpPr>
          <p:nvPr/>
        </p:nvSpPr>
        <p:spPr>
          <a:xfrm>
            <a:off x="609600" y="4343400"/>
            <a:ext cx="7924800" cy="1600200"/>
          </a:xfrm>
          <a:prstGeom prst="rect">
            <a:avLst/>
          </a:prstGeom>
        </p:spPr>
        <p:txBody>
          <a:bodyPr>
            <a:normAutofit/>
          </a:bodyPr>
          <a:lstStyle/>
          <a:p>
            <a:pPr marL="342900" indent="-342900" algn="ctr" eaLnBrk="0" hangingPunct="0">
              <a:spcBef>
                <a:spcPct val="20000"/>
              </a:spcBef>
              <a:buClr>
                <a:schemeClr val="tx2"/>
              </a:buClr>
              <a:buSzPct val="60000"/>
              <a:defRPr/>
            </a:pPr>
            <a:r>
              <a:rPr lang="en-US" sz="2000" dirty="0" smtClean="0">
                <a:solidFill>
                  <a:schemeClr val="tx1"/>
                </a:solidFill>
                <a:latin typeface="+mn-lt"/>
              </a:rPr>
              <a:t>Elder Law Colloquium</a:t>
            </a:r>
            <a:endParaRPr lang="en-US" sz="2000" dirty="0">
              <a:solidFill>
                <a:schemeClr val="tx1"/>
              </a:solidFill>
              <a:latin typeface="+mn-lt"/>
            </a:endParaRPr>
          </a:p>
          <a:p>
            <a:pPr marL="342900" indent="-342900" algn="ctr" eaLnBrk="0" hangingPunct="0">
              <a:spcBef>
                <a:spcPct val="20000"/>
              </a:spcBef>
              <a:buClr>
                <a:schemeClr val="tx2"/>
              </a:buClr>
              <a:buSzPct val="60000"/>
              <a:defRPr/>
            </a:pPr>
            <a:r>
              <a:rPr lang="en-US" sz="2000" dirty="0" smtClean="0">
                <a:solidFill>
                  <a:schemeClr val="tx1"/>
                </a:solidFill>
                <a:latin typeface="+mn-lt"/>
              </a:rPr>
              <a:t>The Aging Population, Alzheimer’s and Other Dementias:</a:t>
            </a:r>
          </a:p>
          <a:p>
            <a:pPr marL="342900" indent="-342900" algn="ctr" eaLnBrk="0" hangingPunct="0">
              <a:spcBef>
                <a:spcPct val="20000"/>
              </a:spcBef>
              <a:buClr>
                <a:schemeClr val="tx2"/>
              </a:buClr>
              <a:buSzPct val="60000"/>
              <a:defRPr/>
            </a:pPr>
            <a:r>
              <a:rPr lang="en-US" sz="2000" dirty="0" smtClean="0">
                <a:solidFill>
                  <a:schemeClr val="tx1"/>
                </a:solidFill>
                <a:latin typeface="+mn-lt"/>
              </a:rPr>
              <a:t>Law and Public Policy</a:t>
            </a:r>
            <a:endParaRPr lang="en-US" sz="2000" dirty="0">
              <a:solidFill>
                <a:schemeClr val="tx1"/>
              </a:solidFill>
              <a:latin typeface="+mn-lt"/>
            </a:endParaRPr>
          </a:p>
          <a:p>
            <a:pPr marL="342900" indent="-342900" algn="ctr" eaLnBrk="0" hangingPunct="0">
              <a:spcBef>
                <a:spcPct val="20000"/>
              </a:spcBef>
              <a:buClr>
                <a:schemeClr val="tx2"/>
              </a:buClr>
              <a:buSzPct val="60000"/>
              <a:defRPr/>
            </a:pPr>
            <a:r>
              <a:rPr lang="en-US" sz="2000" dirty="0" smtClean="0">
                <a:solidFill>
                  <a:schemeClr val="tx1"/>
                </a:solidFill>
                <a:latin typeface="+mn-lt"/>
              </a:rPr>
              <a:t>February 9</a:t>
            </a:r>
            <a:r>
              <a:rPr lang="en-US" sz="2000" smtClean="0">
                <a:solidFill>
                  <a:schemeClr val="tx1"/>
                </a:solidFill>
                <a:latin typeface="+mn-lt"/>
              </a:rPr>
              <a:t>, 2012</a:t>
            </a:r>
            <a:endParaRPr lang="en-US" sz="2000" dirty="0">
              <a:solidFill>
                <a:schemeClr val="tx1"/>
              </a:solidFill>
              <a:latin typeface="+mn-lt"/>
            </a:endParaRPr>
          </a:p>
        </p:txBody>
      </p:sp>
      <p:sp>
        <p:nvSpPr>
          <p:cNvPr id="3" name="Text Box 2050"/>
          <p:cNvSpPr txBox="1">
            <a:spLocks noChangeArrowheads="1"/>
          </p:cNvSpPr>
          <p:nvPr/>
        </p:nvSpPr>
        <p:spPr bwMode="auto">
          <a:xfrm>
            <a:off x="0" y="685800"/>
            <a:ext cx="9144000" cy="1077218"/>
          </a:xfrm>
          <a:prstGeom prst="rect">
            <a:avLst/>
          </a:prstGeom>
          <a:noFill/>
          <a:ln w="9525">
            <a:noFill/>
            <a:miter lim="800000"/>
            <a:headEnd/>
            <a:tailEnd/>
          </a:ln>
          <a:effectLst/>
        </p:spPr>
        <p:txBody>
          <a:bodyPr>
            <a:spAutoFit/>
          </a:bodyPr>
          <a:lstStyle/>
          <a:p>
            <a:pPr algn="ctr" eaLnBrk="0" hangingPunct="0">
              <a:defRPr/>
            </a:pPr>
            <a:r>
              <a:rPr lang="en-US" sz="3200" dirty="0" smtClean="0">
                <a:solidFill>
                  <a:schemeClr val="bg2">
                    <a:lumMod val="25000"/>
                  </a:schemeClr>
                </a:solidFill>
                <a:latin typeface="+mn-lt"/>
              </a:rPr>
              <a:t>Surrogate Health-Care and End-of-Life </a:t>
            </a:r>
          </a:p>
          <a:p>
            <a:pPr algn="ctr" eaLnBrk="0" hangingPunct="0">
              <a:defRPr/>
            </a:pPr>
            <a:r>
              <a:rPr lang="en-US" sz="3200" dirty="0" smtClean="0">
                <a:solidFill>
                  <a:schemeClr val="bg2">
                    <a:lumMod val="25000"/>
                  </a:schemeClr>
                </a:solidFill>
                <a:latin typeface="+mn-lt"/>
              </a:rPr>
              <a:t>Decision-Making for </a:t>
            </a:r>
            <a:r>
              <a:rPr lang="en-US" sz="3200" dirty="0">
                <a:solidFill>
                  <a:schemeClr val="bg2">
                    <a:lumMod val="25000"/>
                  </a:schemeClr>
                </a:solidFill>
                <a:latin typeface="+mn-lt"/>
              </a:rPr>
              <a:t>Individuals with </a:t>
            </a:r>
            <a:r>
              <a:rPr lang="en-US" sz="3200" dirty="0" smtClean="0">
                <a:solidFill>
                  <a:schemeClr val="bg2">
                    <a:lumMod val="25000"/>
                  </a:schemeClr>
                </a:solidFill>
                <a:latin typeface="+mn-lt"/>
              </a:rPr>
              <a:t>Dementia</a:t>
            </a:r>
            <a:endParaRPr lang="en-US" sz="3200" dirty="0">
              <a:solidFill>
                <a:schemeClr val="bg2">
                  <a:lumMod val="25000"/>
                </a:schemeClr>
              </a:solidFill>
              <a:latin typeface="+mn-lt"/>
            </a:endParaRPr>
          </a:p>
        </p:txBody>
      </p:sp>
      <p:sp>
        <p:nvSpPr>
          <p:cNvPr id="5" name="Text Placeholder 2"/>
          <p:cNvSpPr txBox="1">
            <a:spLocks/>
          </p:cNvSpPr>
          <p:nvPr/>
        </p:nvSpPr>
        <p:spPr>
          <a:xfrm>
            <a:off x="685800" y="2133600"/>
            <a:ext cx="7924800" cy="1905000"/>
          </a:xfrm>
          <a:prstGeom prst="rect">
            <a:avLst/>
          </a:prstGeom>
        </p:spPr>
        <p:txBody>
          <a:bodyPr>
            <a:normAutofit fontScale="85000" lnSpcReduction="20000"/>
          </a:bodyPr>
          <a:lstStyle/>
          <a:p>
            <a:pPr marL="342900" indent="-342900" algn="ctr" eaLnBrk="0" hangingPunct="0">
              <a:spcBef>
                <a:spcPct val="20000"/>
              </a:spcBef>
              <a:buClr>
                <a:schemeClr val="tx2"/>
              </a:buClr>
              <a:buSzPct val="60000"/>
              <a:defRPr/>
            </a:pPr>
            <a:r>
              <a:rPr lang="en-US" dirty="0">
                <a:solidFill>
                  <a:schemeClr val="tx1"/>
                </a:solidFill>
                <a:latin typeface="+mn-lt"/>
              </a:rPr>
              <a:t>Josephine </a:t>
            </a:r>
            <a:r>
              <a:rPr lang="en-US" dirty="0" smtClean="0">
                <a:solidFill>
                  <a:schemeClr val="tx1"/>
                </a:solidFill>
                <a:latin typeface="+mn-lt"/>
              </a:rPr>
              <a:t>Gittler</a:t>
            </a:r>
          </a:p>
          <a:p>
            <a:pPr marL="342900" indent="-342900" algn="ctr" eaLnBrk="0" hangingPunct="0">
              <a:spcBef>
                <a:spcPct val="20000"/>
              </a:spcBef>
              <a:buClr>
                <a:schemeClr val="tx2"/>
              </a:buClr>
              <a:buSzPct val="60000"/>
              <a:defRPr/>
            </a:pPr>
            <a:endParaRPr lang="en-US" dirty="0">
              <a:solidFill>
                <a:schemeClr val="tx1"/>
              </a:solidFill>
              <a:latin typeface="+mn-lt"/>
            </a:endParaRPr>
          </a:p>
          <a:p>
            <a:pPr marL="342900" indent="-342900" algn="ctr" eaLnBrk="0" hangingPunct="0">
              <a:spcBef>
                <a:spcPct val="20000"/>
              </a:spcBef>
              <a:buClr>
                <a:schemeClr val="tx2"/>
              </a:buClr>
              <a:buSzPct val="60000"/>
              <a:defRPr/>
            </a:pPr>
            <a:r>
              <a:rPr lang="en-US" dirty="0">
                <a:solidFill>
                  <a:schemeClr val="tx1"/>
                </a:solidFill>
                <a:latin typeface="+mn-lt"/>
              </a:rPr>
              <a:t>Wiley B. Rutledge Professor of Law</a:t>
            </a:r>
          </a:p>
          <a:p>
            <a:pPr marL="342900" indent="-342900" algn="ctr" eaLnBrk="0" hangingPunct="0">
              <a:spcBef>
                <a:spcPct val="20000"/>
              </a:spcBef>
              <a:buClr>
                <a:schemeClr val="tx2"/>
              </a:buClr>
              <a:buSzPct val="60000"/>
              <a:defRPr/>
            </a:pPr>
            <a:r>
              <a:rPr lang="en-US" dirty="0">
                <a:solidFill>
                  <a:schemeClr val="tx1"/>
                </a:solidFill>
                <a:latin typeface="+mn-lt"/>
              </a:rPr>
              <a:t>Director, National Health Law and Policy Resource Center</a:t>
            </a:r>
          </a:p>
          <a:p>
            <a:pPr marL="342900" indent="-342900" algn="ctr" eaLnBrk="0" hangingPunct="0">
              <a:spcBef>
                <a:spcPct val="20000"/>
              </a:spcBef>
              <a:buClr>
                <a:schemeClr val="tx2"/>
              </a:buClr>
              <a:buSzPct val="60000"/>
              <a:defRPr/>
            </a:pPr>
            <a:r>
              <a:rPr lang="en-US" dirty="0">
                <a:solidFill>
                  <a:schemeClr val="tx1"/>
                </a:solidFill>
                <a:latin typeface="+mn-lt"/>
              </a:rPr>
              <a:t>College of Law, University of Iowa</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2400" y="304800"/>
            <a:ext cx="7924800" cy="3505200"/>
          </a:xfrm>
          <a:prstGeom prst="rect">
            <a:avLst/>
          </a:prstGeom>
          <a:solidFill>
            <a:schemeClr val="bg1"/>
          </a:solidFill>
          <a:ln w="9525">
            <a:solidFill>
              <a:srgbClr val="000000"/>
            </a:solidFill>
            <a:miter lim="800000"/>
            <a:headEnd/>
            <a:tailEnd/>
          </a:ln>
          <a:effectLst/>
        </p:spPr>
        <p:txBody>
          <a:bodyPr lIns="274320" tIns="274320">
            <a:spAutoFit/>
          </a:bodyPr>
          <a:lstStyle/>
          <a:p>
            <a:pPr eaLnBrk="0" hangingPunct="0">
              <a:lnSpc>
                <a:spcPct val="80000"/>
              </a:lnSpc>
              <a:spcBef>
                <a:spcPct val="50000"/>
              </a:spcBef>
              <a:defRPr/>
            </a:pPr>
            <a:endParaRPr lang="en-US" sz="1600" dirty="0">
              <a:solidFill>
                <a:schemeClr val="bg2">
                  <a:lumMod val="25000"/>
                </a:schemeClr>
              </a:solidFill>
              <a:effectLst>
                <a:outerShdw blurRad="38100" dist="38100" dir="2700000" algn="tl">
                  <a:srgbClr val="000000"/>
                </a:outerShdw>
              </a:effectLst>
              <a:latin typeface="Arial" charset="0"/>
            </a:endParaRPr>
          </a:p>
          <a:p>
            <a:pPr eaLnBrk="0" hangingPunct="0">
              <a:defRPr/>
            </a:pPr>
            <a:r>
              <a:rPr lang="en-US" sz="2200" dirty="0">
                <a:solidFill>
                  <a:schemeClr val="tx1"/>
                </a:solidFill>
                <a:latin typeface="Times New Roman" charset="0"/>
              </a:rPr>
              <a:t>“A competent adult may execute a </a:t>
            </a:r>
            <a:r>
              <a:rPr lang="en-US" sz="2200" b="1" i="1" dirty="0">
                <a:solidFill>
                  <a:schemeClr val="bg2">
                    <a:lumMod val="50000"/>
                  </a:schemeClr>
                </a:solidFill>
                <a:latin typeface="Times New Roman" charset="0"/>
              </a:rPr>
              <a:t>declaration</a:t>
            </a:r>
            <a:r>
              <a:rPr lang="en-US" sz="2200" dirty="0">
                <a:solidFill>
                  <a:schemeClr val="tx1"/>
                </a:solidFill>
                <a:latin typeface="Times New Roman" charset="0"/>
              </a:rPr>
              <a:t> at any time directing that </a:t>
            </a:r>
            <a:r>
              <a:rPr lang="en-US" sz="2200" b="1" i="1" dirty="0">
                <a:solidFill>
                  <a:srgbClr val="006600"/>
                </a:solidFill>
                <a:latin typeface="Times New Roman" charset="0"/>
              </a:rPr>
              <a:t>life-sustaining</a:t>
            </a:r>
            <a:r>
              <a:rPr lang="en-US" sz="2200" dirty="0">
                <a:solidFill>
                  <a:srgbClr val="006600"/>
                </a:solidFill>
                <a:latin typeface="Times New Roman" charset="0"/>
              </a:rPr>
              <a:t> </a:t>
            </a:r>
            <a:r>
              <a:rPr lang="en-US" sz="2200" b="1" i="1" dirty="0">
                <a:solidFill>
                  <a:srgbClr val="006600"/>
                </a:solidFill>
                <a:latin typeface="Times New Roman" charset="0"/>
              </a:rPr>
              <a:t>procedures</a:t>
            </a:r>
            <a:r>
              <a:rPr lang="en-US" sz="2200" dirty="0">
                <a:solidFill>
                  <a:srgbClr val="006600"/>
                </a:solidFill>
                <a:latin typeface="Times New Roman" charset="0"/>
              </a:rPr>
              <a:t> </a:t>
            </a:r>
            <a:r>
              <a:rPr lang="en-US" sz="2200" dirty="0">
                <a:solidFill>
                  <a:schemeClr val="tx1"/>
                </a:solidFill>
                <a:latin typeface="Times New Roman" charset="0"/>
              </a:rPr>
              <a:t>be withheld or withdrawn. The declaration shall be given operative effect only if the </a:t>
            </a:r>
            <a:r>
              <a:rPr lang="en-US" sz="2200" dirty="0" err="1">
                <a:solidFill>
                  <a:schemeClr val="tx1"/>
                </a:solidFill>
                <a:latin typeface="Times New Roman" charset="0"/>
              </a:rPr>
              <a:t>declarant's</a:t>
            </a:r>
            <a:r>
              <a:rPr lang="en-US" sz="2200" dirty="0">
                <a:solidFill>
                  <a:schemeClr val="tx1"/>
                </a:solidFill>
                <a:latin typeface="Times New Roman" charset="0"/>
              </a:rPr>
              <a:t> condition is determined to be </a:t>
            </a:r>
            <a:r>
              <a:rPr lang="en-US" sz="2200" b="1" i="1" dirty="0">
                <a:solidFill>
                  <a:srgbClr val="7030A0"/>
                </a:solidFill>
                <a:latin typeface="Times New Roman" charset="0"/>
              </a:rPr>
              <a:t>terminal</a:t>
            </a:r>
            <a:r>
              <a:rPr lang="en-US" sz="2200" dirty="0">
                <a:solidFill>
                  <a:srgbClr val="7030A0"/>
                </a:solidFill>
                <a:latin typeface="Times New Roman" charset="0"/>
              </a:rPr>
              <a:t> </a:t>
            </a:r>
            <a:r>
              <a:rPr lang="en-US" sz="2200" dirty="0">
                <a:solidFill>
                  <a:schemeClr val="tx1"/>
                </a:solidFill>
                <a:latin typeface="Times New Roman" charset="0"/>
              </a:rPr>
              <a:t>and the </a:t>
            </a:r>
            <a:r>
              <a:rPr lang="en-US" sz="2200" dirty="0" err="1">
                <a:solidFill>
                  <a:schemeClr val="tx1"/>
                </a:solidFill>
                <a:latin typeface="Times New Roman" charset="0"/>
              </a:rPr>
              <a:t>declarant</a:t>
            </a:r>
            <a:r>
              <a:rPr lang="en-US" sz="2200" dirty="0">
                <a:solidFill>
                  <a:schemeClr val="tx1"/>
                </a:solidFill>
                <a:latin typeface="Times New Roman" charset="0"/>
              </a:rPr>
              <a:t> is not able to make treatment decisions.”</a:t>
            </a:r>
          </a:p>
          <a:p>
            <a:pPr eaLnBrk="0" hangingPunct="0">
              <a:defRPr/>
            </a:pPr>
            <a:endParaRPr lang="en-US" sz="2200" dirty="0">
              <a:solidFill>
                <a:schemeClr val="bg2">
                  <a:lumMod val="25000"/>
                </a:schemeClr>
              </a:solidFill>
              <a:latin typeface="Times New Roman" charset="0"/>
            </a:endParaRPr>
          </a:p>
          <a:p>
            <a:pPr eaLnBrk="0" hangingPunct="0">
              <a:defRPr/>
            </a:pPr>
            <a:r>
              <a:rPr lang="en-US" sz="2200" dirty="0">
                <a:solidFill>
                  <a:schemeClr val="tx1"/>
                </a:solidFill>
                <a:latin typeface="Times New Roman" charset="0"/>
              </a:rPr>
              <a:t>IC §144A.3 (1)</a:t>
            </a: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4" name="Text Box 3"/>
          <p:cNvSpPr txBox="1">
            <a:spLocks noChangeArrowheads="1"/>
          </p:cNvSpPr>
          <p:nvPr/>
        </p:nvSpPr>
        <p:spPr bwMode="auto">
          <a:xfrm>
            <a:off x="2286000" y="2895600"/>
            <a:ext cx="6553200" cy="3475038"/>
          </a:xfrm>
          <a:prstGeom prst="rect">
            <a:avLst/>
          </a:prstGeom>
          <a:solidFill>
            <a:schemeClr val="accent5">
              <a:lumMod val="60000"/>
              <a:lumOff val="40000"/>
            </a:schemeClr>
          </a:solidFill>
          <a:ln w="19050">
            <a:solidFill>
              <a:srgbClr val="660033"/>
            </a:solidFill>
            <a:miter lim="800000"/>
            <a:headEnd/>
            <a:tailEnd/>
          </a:ln>
          <a:effectLst/>
        </p:spPr>
        <p:txBody>
          <a:bodyPr lIns="274320" tIns="274320" rIns="274320">
            <a:spAutoFit/>
          </a:bodyPr>
          <a:lstStyle/>
          <a:p>
            <a:pPr eaLnBrk="0" hangingPunct="0">
              <a:lnSpc>
                <a:spcPct val="80000"/>
              </a:lnSpc>
              <a:spcBef>
                <a:spcPct val="50000"/>
              </a:spcBef>
              <a:defRPr/>
            </a:pPr>
            <a:endParaRPr lang="en-US" sz="1100" b="1" dirty="0">
              <a:solidFill>
                <a:schemeClr val="tx1"/>
              </a:solidFill>
              <a:effectLst>
                <a:outerShdw blurRad="38100" dist="38100" dir="2700000" algn="tl">
                  <a:srgbClr val="000000"/>
                </a:outerShdw>
              </a:effectLst>
              <a:latin typeface="Arial" charset="0"/>
            </a:endParaRPr>
          </a:p>
          <a:p>
            <a:pPr eaLnBrk="0" hangingPunct="0">
              <a:defRPr/>
            </a:pPr>
            <a:r>
              <a:rPr lang="en-US" sz="2200" b="1" i="1" dirty="0">
                <a:solidFill>
                  <a:schemeClr val="tx1"/>
                </a:solidFill>
                <a:latin typeface="Times New Roman" charset="0"/>
              </a:rPr>
              <a:t>"Terminal condition"</a:t>
            </a:r>
            <a:r>
              <a:rPr lang="en-US" sz="2200" b="1" dirty="0">
                <a:solidFill>
                  <a:schemeClr val="tx1"/>
                </a:solidFill>
                <a:latin typeface="Times New Roman" charset="0"/>
              </a:rPr>
              <a:t> </a:t>
            </a:r>
            <a:r>
              <a:rPr lang="en-US" sz="2200" dirty="0">
                <a:solidFill>
                  <a:schemeClr val="tx1"/>
                </a:solidFill>
                <a:latin typeface="Times New Roman" charset="0"/>
              </a:rPr>
              <a:t>means an incurable or irreversible condition that, without the administration of life-sustaining procedures, will, in the opinion of the attending physician, result in death within a relatively short period of time or a state of permanent unconsciousness from which, to a reasonable degree of medical certainty, there can be no recovery.   </a:t>
            </a:r>
          </a:p>
          <a:p>
            <a:pPr eaLnBrk="0" hangingPunct="0">
              <a:defRPr/>
            </a:pPr>
            <a:r>
              <a:rPr lang="en-US" sz="2200" dirty="0">
                <a:solidFill>
                  <a:schemeClr val="tx1"/>
                </a:solidFill>
                <a:latin typeface="Times New Roman" charset="0"/>
              </a:rPr>
              <a:t>IC §144A.2 (13)</a:t>
            </a:r>
            <a:endParaRPr lang="en-US" sz="20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5" name="Line Callout 3 4"/>
          <p:cNvSpPr/>
          <p:nvPr/>
        </p:nvSpPr>
        <p:spPr>
          <a:xfrm>
            <a:off x="5334000" y="1752600"/>
            <a:ext cx="1143000" cy="381000"/>
          </a:xfrm>
          <a:prstGeom prst="borderCallout3">
            <a:avLst>
              <a:gd name="adj1" fmla="val 293194"/>
              <a:gd name="adj2" fmla="val -268770"/>
              <a:gd name="adj3" fmla="val 101528"/>
              <a:gd name="adj4" fmla="val -1666"/>
              <a:gd name="adj5" fmla="val 99445"/>
              <a:gd name="adj6" fmla="val 100834"/>
              <a:gd name="adj7" fmla="val 295186"/>
              <a:gd name="adj8" fmla="val 306191"/>
            </a:avLst>
          </a:prstGeom>
          <a:solidFill>
            <a:srgbClr val="FF0000">
              <a:alpha val="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6394" cy="1273652"/>
          </a:xfrm>
        </p:spPr>
        <p:txBody>
          <a:bodyPr>
            <a:normAutofit fontScale="90000"/>
          </a:bodyPr>
          <a:lstStyle/>
          <a:p>
            <a:pPr eaLnBrk="1" fontAlgn="auto" hangingPunct="1">
              <a:spcAft>
                <a:spcPts val="0"/>
              </a:spcAft>
              <a:defRPr/>
            </a:pPr>
            <a:r>
              <a:rPr lang="en-US" sz="4000" dirty="0" smtClean="0">
                <a:solidFill>
                  <a:schemeClr val="bg2">
                    <a:lumMod val="25000"/>
                  </a:schemeClr>
                </a:solidFill>
                <a:effectLst/>
                <a:latin typeface="+mn-lt"/>
              </a:rPr>
              <a:t>Comparison of </a:t>
            </a:r>
            <a:r>
              <a:rPr lang="en-US" sz="4000" dirty="0">
                <a:solidFill>
                  <a:schemeClr val="bg2">
                    <a:lumMod val="25000"/>
                  </a:schemeClr>
                </a:solidFill>
                <a:effectLst/>
                <a:latin typeface="+mn-lt"/>
              </a:rPr>
              <a:t>IC &amp; </a:t>
            </a:r>
            <a:r>
              <a:rPr lang="en-US" sz="4000" dirty="0" smtClean="0">
                <a:solidFill>
                  <a:schemeClr val="bg2">
                    <a:lumMod val="25000"/>
                  </a:schemeClr>
                </a:solidFill>
                <a:effectLst/>
                <a:latin typeface="+mn-lt"/>
              </a:rPr>
              <a:t>UHCDA</a:t>
            </a:r>
            <a:r>
              <a:rPr lang="en-US" sz="4000" dirty="0">
                <a:solidFill>
                  <a:schemeClr val="bg2">
                    <a:lumMod val="25000"/>
                  </a:schemeClr>
                </a:solidFill>
                <a:effectLst/>
                <a:latin typeface="+mn-lt"/>
              </a:rPr>
              <a:t/>
            </a:r>
            <a:br>
              <a:rPr lang="en-US" sz="4000" dirty="0">
                <a:solidFill>
                  <a:schemeClr val="bg2">
                    <a:lumMod val="25000"/>
                  </a:schemeClr>
                </a:solidFill>
                <a:effectLst/>
                <a:latin typeface="+mn-lt"/>
              </a:rPr>
            </a:br>
            <a:r>
              <a:rPr lang="en-US" sz="3100" dirty="0" smtClean="0">
                <a:solidFill>
                  <a:schemeClr val="bg2">
                    <a:lumMod val="25000"/>
                  </a:schemeClr>
                </a:solidFill>
                <a:effectLst/>
                <a:latin typeface="+mn-lt"/>
              </a:rPr>
              <a:t>Declaration/Instruction (Scope and Applicability)</a:t>
            </a:r>
            <a:r>
              <a:rPr lang="en-US" sz="3100" dirty="0" smtClean="0">
                <a:effectLst/>
                <a:latin typeface="Arial" charset="0"/>
              </a:rPr>
              <a:t/>
            </a:r>
            <a:br>
              <a:rPr lang="en-US" sz="3100" dirty="0" smtClean="0">
                <a:effectLst/>
                <a:latin typeface="Arial" charset="0"/>
              </a:rPr>
            </a:br>
            <a:endParaRPr lang="en-US" sz="3100" dirty="0" smtClean="0">
              <a:effectLst/>
              <a:latin typeface="Arial" charset="0"/>
            </a:endParaRPr>
          </a:p>
        </p:txBody>
      </p:sp>
      <p:sp>
        <p:nvSpPr>
          <p:cNvPr id="3" name="Content Placeholder 2"/>
          <p:cNvSpPr>
            <a:spLocks noGrp="1"/>
          </p:cNvSpPr>
          <p:nvPr>
            <p:ph sz="half" idx="1"/>
          </p:nvPr>
        </p:nvSpPr>
        <p:spPr>
          <a:xfrm>
            <a:off x="533400" y="1752600"/>
            <a:ext cx="4424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IC</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A competent adult may execute a declaration at any time directing that </a:t>
            </a:r>
            <a:r>
              <a:rPr lang="en-US" sz="2200" u="sng" dirty="0" smtClean="0">
                <a:solidFill>
                  <a:schemeClr val="bg2">
                    <a:lumMod val="25000"/>
                  </a:schemeClr>
                </a:solidFill>
              </a:rPr>
              <a:t>life-sustaining procedures</a:t>
            </a:r>
            <a:r>
              <a:rPr lang="en-US" sz="2200" dirty="0" smtClean="0">
                <a:solidFill>
                  <a:schemeClr val="bg2">
                    <a:lumMod val="25000"/>
                  </a:schemeClr>
                </a:solidFill>
              </a:rPr>
              <a:t> </a:t>
            </a:r>
            <a:r>
              <a:rPr lang="en-US" sz="2200" dirty="0" smtClean="0"/>
              <a:t>be withheld or withdrawn. The declaration shall be given operative effect only if the declarant’s condition is determined to be </a:t>
            </a:r>
            <a:r>
              <a:rPr lang="en-US" sz="2200" u="sng" dirty="0" smtClean="0">
                <a:solidFill>
                  <a:schemeClr val="bg2">
                    <a:lumMod val="25000"/>
                  </a:schemeClr>
                </a:solidFill>
              </a:rPr>
              <a:t>terminal</a:t>
            </a:r>
            <a:r>
              <a:rPr lang="en-US" sz="2200" dirty="0" smtClean="0">
                <a:solidFill>
                  <a:schemeClr val="bg2">
                    <a:lumMod val="25000"/>
                  </a:schemeClr>
                </a:solidFill>
              </a:rPr>
              <a:t> </a:t>
            </a:r>
            <a:r>
              <a:rPr lang="en-US" sz="2200" dirty="0" smtClean="0"/>
              <a:t>and the declarant is not able to make treatment decisions.</a:t>
            </a:r>
          </a:p>
          <a:p>
            <a:pPr marL="0" indent="0" eaLnBrk="1" fontAlgn="auto" hangingPunct="1">
              <a:lnSpc>
                <a:spcPct val="80000"/>
              </a:lnSpc>
              <a:spcBef>
                <a:spcPct val="50000"/>
              </a:spcBef>
              <a:spcAft>
                <a:spcPts val="0"/>
              </a:spcAft>
              <a:buNone/>
              <a:defRPr/>
            </a:pPr>
            <a:r>
              <a:rPr lang="en-US" sz="2200" dirty="0" smtClean="0"/>
              <a:t>IC </a:t>
            </a:r>
            <a:r>
              <a:rPr lang="en-US" sz="2200" dirty="0" smtClean="0">
                <a:latin typeface="Cambria"/>
              </a:rPr>
              <a:t>§144A.3</a:t>
            </a:r>
            <a:endParaRPr lang="en-US" sz="2200" dirty="0"/>
          </a:p>
          <a:p>
            <a:pPr marL="111125" indent="-111125" eaLnBrk="1" fontAlgn="auto" hangingPunct="1">
              <a:lnSpc>
                <a:spcPct val="80000"/>
              </a:lnSpc>
              <a:spcBef>
                <a:spcPct val="50000"/>
              </a:spcBef>
              <a:spcAft>
                <a:spcPts val="0"/>
              </a:spcAft>
              <a:buNone/>
              <a:defRPr/>
            </a:pPr>
            <a:endParaRPr lang="en-US" sz="2200" dirty="0" smtClean="0"/>
          </a:p>
          <a:p>
            <a:pPr lvl="1" eaLnBrk="1" fontAlgn="auto" hangingPunct="1">
              <a:lnSpc>
                <a:spcPct val="80000"/>
              </a:lnSpc>
              <a:spcBef>
                <a:spcPct val="50000"/>
              </a:spcBef>
              <a:spcAft>
                <a:spcPts val="0"/>
              </a:spcAft>
              <a:buFont typeface="Arial" pitchFamily="34" charset="0"/>
              <a:buChar char="•"/>
              <a:defRPr/>
            </a:pPr>
            <a:endParaRPr lang="en-US" sz="1800" dirty="0" smtClean="0"/>
          </a:p>
        </p:txBody>
      </p:sp>
      <p:sp>
        <p:nvSpPr>
          <p:cNvPr id="4" name="Content Placeholder 3"/>
          <p:cNvSpPr>
            <a:spLocks noGrp="1"/>
          </p:cNvSpPr>
          <p:nvPr>
            <p:ph sz="half" idx="2"/>
          </p:nvPr>
        </p:nvSpPr>
        <p:spPr>
          <a:xfrm>
            <a:off x="4953000" y="1752600"/>
            <a:ext cx="3662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UHCDA</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An adult … </a:t>
            </a:r>
            <a:r>
              <a:rPr lang="en-US" sz="2200" dirty="0"/>
              <a:t>may </a:t>
            </a:r>
            <a:r>
              <a:rPr lang="en-US" sz="2200" dirty="0" smtClean="0"/>
              <a:t>give an individual instruction. … The</a:t>
            </a:r>
            <a:r>
              <a:rPr lang="en-US" sz="2200" dirty="0"/>
              <a:t> </a:t>
            </a:r>
            <a:r>
              <a:rPr lang="en-US" sz="2200" dirty="0" smtClean="0"/>
              <a:t>instruction may be limited to take effect only if a specified condition arises.</a:t>
            </a:r>
          </a:p>
          <a:p>
            <a:pPr marL="0" indent="0" eaLnBrk="1" fontAlgn="auto" hangingPunct="1">
              <a:lnSpc>
                <a:spcPct val="80000"/>
              </a:lnSpc>
              <a:spcBef>
                <a:spcPct val="50000"/>
              </a:spcBef>
              <a:spcAft>
                <a:spcPts val="0"/>
              </a:spcAft>
              <a:buNone/>
              <a:defRPr/>
            </a:pPr>
            <a:r>
              <a:rPr lang="en-US" sz="2200" dirty="0" smtClean="0"/>
              <a:t>SEC. 2 (a)</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“Individual instruction” means an individual’s direction concerning a health-care decision for the individual.</a:t>
            </a:r>
          </a:p>
          <a:p>
            <a:pPr marL="0" indent="0" eaLnBrk="1" fontAlgn="auto" hangingPunct="1">
              <a:lnSpc>
                <a:spcPct val="80000"/>
              </a:lnSpc>
              <a:spcBef>
                <a:spcPct val="50000"/>
              </a:spcBef>
              <a:spcAft>
                <a:spcPts val="0"/>
              </a:spcAft>
              <a:buNone/>
              <a:defRPr/>
            </a:pPr>
            <a:r>
              <a:rPr lang="en-US" sz="2200" dirty="0"/>
              <a:t>SEC. </a:t>
            </a:r>
            <a:r>
              <a:rPr lang="en-US" sz="2200" dirty="0" smtClean="0"/>
              <a:t>1 (9)</a:t>
            </a:r>
            <a:endParaRPr lang="en-US" sz="2200" dirty="0"/>
          </a:p>
        </p:txBody>
      </p:sp>
      <p:grpSp>
        <p:nvGrpSpPr>
          <p:cNvPr id="5" name="Group 4"/>
          <p:cNvGrpSpPr/>
          <p:nvPr/>
        </p:nvGrpSpPr>
        <p:grpSpPr>
          <a:xfrm>
            <a:off x="0" y="1143000"/>
            <a:ext cx="9144000" cy="304800"/>
            <a:chOff x="0" y="6096000"/>
            <a:chExt cx="9144000" cy="304800"/>
          </a:xfrm>
          <a:solidFill>
            <a:schemeClr val="accent6">
              <a:lumMod val="50000"/>
            </a:schemeClr>
          </a:solidFill>
        </p:grpSpPr>
        <p:sp>
          <p:nvSpPr>
            <p:cNvPr id="6" name="Rectangle 5"/>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172830547"/>
      </p:ext>
    </p:extLst>
  </p:cSld>
  <p:clrMapOvr>
    <a:masterClrMapping/>
  </p:clrMapOvr>
  <p:transition spd="med">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304800" y="152400"/>
            <a:ext cx="9448800" cy="1754188"/>
          </a:xfrm>
          <a:prstGeom prst="rect">
            <a:avLst/>
          </a:prstGeom>
          <a:noFill/>
          <a:ln w="9525">
            <a:noFill/>
            <a:miter lim="800000"/>
            <a:headEnd/>
            <a:tailEnd/>
          </a:ln>
          <a:effectLst/>
        </p:spPr>
        <p:txBody>
          <a:bodyPr>
            <a:spAutoFit/>
          </a:bodyPr>
          <a:lstStyle/>
          <a:p>
            <a:pPr algn="ctr" eaLnBrk="0" hangingPunct="0">
              <a:spcBef>
                <a:spcPts val="0"/>
              </a:spcBef>
              <a:defRPr/>
            </a:pPr>
            <a:r>
              <a:rPr lang="en-US" sz="3600" dirty="0">
                <a:solidFill>
                  <a:schemeClr val="bg2">
                    <a:lumMod val="25000"/>
                  </a:schemeClr>
                </a:solidFill>
                <a:latin typeface="+mn-lt"/>
              </a:rPr>
              <a:t>Iowa Code</a:t>
            </a:r>
          </a:p>
          <a:p>
            <a:pPr algn="ctr" eaLnBrk="0" hangingPunct="0">
              <a:spcBef>
                <a:spcPts val="0"/>
              </a:spcBef>
              <a:defRPr/>
            </a:pPr>
            <a:r>
              <a:rPr lang="en-US" sz="3600" dirty="0">
                <a:solidFill>
                  <a:schemeClr val="bg2">
                    <a:lumMod val="25000"/>
                  </a:schemeClr>
                </a:solidFill>
                <a:latin typeface="+mn-lt"/>
              </a:rPr>
              <a:t>Health Care Power of Attorney: </a:t>
            </a:r>
          </a:p>
          <a:p>
            <a:pPr algn="ctr" eaLnBrk="0" hangingPunct="0">
              <a:spcBef>
                <a:spcPts val="0"/>
              </a:spcBef>
              <a:defRPr/>
            </a:pPr>
            <a:r>
              <a:rPr lang="en-US" sz="3600" dirty="0">
                <a:solidFill>
                  <a:schemeClr val="bg2">
                    <a:lumMod val="25000"/>
                  </a:schemeClr>
                </a:solidFill>
                <a:latin typeface="+mn-lt"/>
              </a:rPr>
              <a:t>Scope and Applicability</a:t>
            </a:r>
          </a:p>
        </p:txBody>
      </p:sp>
      <p:sp>
        <p:nvSpPr>
          <p:cNvPr id="330755" name="Text Box 3"/>
          <p:cNvSpPr txBox="1">
            <a:spLocks noChangeArrowheads="1"/>
          </p:cNvSpPr>
          <p:nvPr/>
        </p:nvSpPr>
        <p:spPr bwMode="auto">
          <a:xfrm>
            <a:off x="457200" y="2514600"/>
            <a:ext cx="8305800" cy="3262313"/>
          </a:xfrm>
          <a:prstGeom prst="rect">
            <a:avLst/>
          </a:prstGeom>
          <a:solidFill>
            <a:schemeClr val="bg1"/>
          </a:solidFill>
          <a:ln w="9525">
            <a:solidFill>
              <a:srgbClr val="000000"/>
            </a:solidFill>
            <a:miter lim="800000"/>
            <a:headEnd/>
            <a:tailEnd/>
          </a:ln>
          <a:effectLst/>
        </p:spPr>
        <p:txBody>
          <a:bodyPr>
            <a:spAutoFit/>
          </a:bodyPr>
          <a:lstStyle/>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An </a:t>
            </a:r>
            <a:r>
              <a:rPr lang="en-US" sz="2400" b="1" dirty="0">
                <a:solidFill>
                  <a:srgbClr val="008000"/>
                </a:solidFill>
                <a:latin typeface="Times New Roman" charset="0"/>
              </a:rPr>
              <a:t>attorney in fact </a:t>
            </a:r>
            <a:r>
              <a:rPr lang="en-US" sz="2400" dirty="0">
                <a:solidFill>
                  <a:schemeClr val="tx1"/>
                </a:solidFill>
                <a:latin typeface="Times New Roman" charset="0"/>
              </a:rPr>
              <a:t>shall make </a:t>
            </a:r>
            <a:r>
              <a:rPr lang="en-US" sz="2400" b="1" dirty="0">
                <a:solidFill>
                  <a:srgbClr val="7030A0"/>
                </a:solidFill>
                <a:latin typeface="Times New Roman" charset="0"/>
              </a:rPr>
              <a:t>health care decisions </a:t>
            </a:r>
            <a:r>
              <a:rPr lang="en-US" sz="2400" dirty="0">
                <a:solidFill>
                  <a:schemeClr val="tx1"/>
                </a:solidFill>
                <a:latin typeface="Times New Roman" charset="0"/>
              </a:rPr>
              <a:t>only if … : </a:t>
            </a:r>
          </a:p>
          <a:p>
            <a:pPr marL="914400" lvl="1" indent="-457200" eaLnBrk="0" hangingPunct="0">
              <a:buFont typeface="+mj-lt"/>
              <a:buAutoNum type="alphaLcParenR"/>
              <a:defRPr/>
            </a:pPr>
            <a:r>
              <a:rPr lang="en-US" sz="2400" dirty="0">
                <a:solidFill>
                  <a:schemeClr val="tx1"/>
                </a:solidFill>
                <a:latin typeface="Times New Roman" charset="0"/>
              </a:rPr>
              <a:t>The </a:t>
            </a:r>
            <a:r>
              <a:rPr lang="en-US" sz="2400" b="1" dirty="0">
                <a:solidFill>
                  <a:schemeClr val="tx2">
                    <a:lumMod val="60000"/>
                    <a:lumOff val="40000"/>
                  </a:schemeClr>
                </a:solidFill>
                <a:latin typeface="Times New Roman" charset="0"/>
              </a:rPr>
              <a:t>durable power of attorney</a:t>
            </a:r>
            <a:r>
              <a:rPr lang="en-US" sz="2400" dirty="0">
                <a:solidFill>
                  <a:schemeClr val="tx1"/>
                </a:solidFill>
                <a:latin typeface="Times New Roman" charset="0"/>
              </a:rPr>
              <a:t> </a:t>
            </a:r>
            <a:r>
              <a:rPr lang="en-US" sz="2400" b="1" dirty="0">
                <a:solidFill>
                  <a:schemeClr val="tx2">
                    <a:lumMod val="60000"/>
                    <a:lumOff val="40000"/>
                  </a:schemeClr>
                </a:solidFill>
                <a:latin typeface="Times New Roman" charset="0"/>
              </a:rPr>
              <a:t>for health care </a:t>
            </a:r>
            <a:r>
              <a:rPr lang="en-US" sz="2400" dirty="0">
                <a:solidFill>
                  <a:schemeClr val="tx1"/>
                </a:solidFill>
                <a:latin typeface="Times New Roman" charset="0"/>
              </a:rPr>
              <a:t>explicitly authorizes the attorney in fact to make health care decisions.</a:t>
            </a:r>
          </a:p>
          <a:p>
            <a:pPr marL="914400" lvl="1" indent="-457200" eaLnBrk="0" hangingPunct="0">
              <a:defRPr/>
            </a:pPr>
            <a:endParaRPr lang="en-US" sz="2400" dirty="0">
              <a:solidFill>
                <a:schemeClr val="tx1"/>
              </a:solidFill>
              <a:latin typeface="Times New Roman" charset="0"/>
            </a:endParaRPr>
          </a:p>
          <a:p>
            <a:pPr eaLnBrk="0" hangingPunct="0">
              <a:defRPr/>
            </a:pPr>
            <a:r>
              <a:rPr lang="en-US" sz="2400" dirty="0">
                <a:solidFill>
                  <a:schemeClr val="tx1"/>
                </a:solidFill>
                <a:latin typeface="Times New Roman" charset="0"/>
              </a:rPr>
              <a:t>IC §144B.3 (1)(a)</a:t>
            </a:r>
            <a:endParaRPr lang="en-US" sz="18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18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grpSp>
        <p:nvGrpSpPr>
          <p:cNvPr id="2" name="Group 3"/>
          <p:cNvGrpSpPr/>
          <p:nvPr/>
        </p:nvGrpSpPr>
        <p:grpSpPr>
          <a:xfrm>
            <a:off x="0" y="19812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 y="304800"/>
            <a:ext cx="8305800" cy="3262313"/>
          </a:xfrm>
          <a:prstGeom prst="rect">
            <a:avLst/>
          </a:prstGeom>
          <a:solidFill>
            <a:schemeClr val="bg1"/>
          </a:solidFill>
          <a:ln w="9525">
            <a:solidFill>
              <a:srgbClr val="000000"/>
            </a:solidFill>
            <a:miter lim="800000"/>
            <a:headEnd/>
            <a:tailEnd/>
          </a:ln>
          <a:effectLst/>
        </p:spPr>
        <p:txBody>
          <a:bodyPr>
            <a:spAutoFit/>
          </a:bodyPr>
          <a:lstStyle/>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An </a:t>
            </a:r>
            <a:r>
              <a:rPr lang="en-US" sz="2400" b="1" dirty="0">
                <a:solidFill>
                  <a:srgbClr val="339933"/>
                </a:solidFill>
                <a:latin typeface="Times New Roman" charset="0"/>
              </a:rPr>
              <a:t>attorney in fact </a:t>
            </a:r>
            <a:r>
              <a:rPr lang="en-US" sz="2400" dirty="0">
                <a:solidFill>
                  <a:schemeClr val="tx1"/>
                </a:solidFill>
                <a:latin typeface="Times New Roman" charset="0"/>
              </a:rPr>
              <a:t>shall make </a:t>
            </a:r>
            <a:r>
              <a:rPr lang="en-US" sz="2400" b="1" dirty="0">
                <a:solidFill>
                  <a:srgbClr val="7030A0"/>
                </a:solidFill>
                <a:latin typeface="Times New Roman" charset="0"/>
              </a:rPr>
              <a:t>health care decisions </a:t>
            </a:r>
            <a:r>
              <a:rPr lang="en-US" sz="2400" dirty="0">
                <a:solidFill>
                  <a:schemeClr val="tx1"/>
                </a:solidFill>
                <a:latin typeface="Times New Roman" charset="0"/>
              </a:rPr>
              <a:t>only if … : </a:t>
            </a:r>
          </a:p>
          <a:p>
            <a:pPr marL="914400" lvl="1" indent="-457200" eaLnBrk="0" hangingPunct="0">
              <a:buFont typeface="+mj-lt"/>
              <a:buAutoNum type="alphaLcParenR"/>
              <a:defRPr/>
            </a:pPr>
            <a:r>
              <a:rPr lang="en-US" sz="2400" dirty="0">
                <a:solidFill>
                  <a:schemeClr val="tx1"/>
                </a:solidFill>
                <a:latin typeface="Times New Roman" charset="0"/>
              </a:rPr>
              <a:t>The</a:t>
            </a:r>
            <a:r>
              <a:rPr lang="en-US" sz="2400" dirty="0">
                <a:solidFill>
                  <a:schemeClr val="tx2">
                    <a:lumMod val="60000"/>
                    <a:lumOff val="40000"/>
                  </a:schemeClr>
                </a:solidFill>
                <a:latin typeface="Times New Roman" charset="0"/>
              </a:rPr>
              <a:t> </a:t>
            </a:r>
            <a:r>
              <a:rPr lang="en-US" sz="2400" b="1" dirty="0">
                <a:solidFill>
                  <a:schemeClr val="tx2">
                    <a:lumMod val="60000"/>
                    <a:lumOff val="40000"/>
                  </a:schemeClr>
                </a:solidFill>
                <a:latin typeface="Times New Roman" charset="0"/>
              </a:rPr>
              <a:t>durable power of attorney</a:t>
            </a:r>
            <a:r>
              <a:rPr lang="en-US" sz="2400" dirty="0">
                <a:solidFill>
                  <a:schemeClr val="tx2">
                    <a:lumMod val="60000"/>
                    <a:lumOff val="40000"/>
                  </a:schemeClr>
                </a:solidFill>
                <a:latin typeface="Times New Roman" charset="0"/>
              </a:rPr>
              <a:t> </a:t>
            </a:r>
            <a:r>
              <a:rPr lang="en-US" sz="2400" b="1" dirty="0">
                <a:solidFill>
                  <a:schemeClr val="tx2">
                    <a:lumMod val="60000"/>
                    <a:lumOff val="40000"/>
                  </a:schemeClr>
                </a:solidFill>
                <a:latin typeface="Times New Roman" charset="0"/>
              </a:rPr>
              <a:t>for health care </a:t>
            </a:r>
          </a:p>
          <a:p>
            <a:pPr marL="914400" lvl="1" indent="-457200" eaLnBrk="0" hangingPunct="0">
              <a:defRPr/>
            </a:pPr>
            <a:r>
              <a:rPr lang="en-US" sz="2400" b="1" dirty="0">
                <a:solidFill>
                  <a:schemeClr val="tx2">
                    <a:lumMod val="60000"/>
                    <a:lumOff val="40000"/>
                  </a:schemeClr>
                </a:solidFill>
                <a:latin typeface="Times New Roman" charset="0"/>
              </a:rPr>
              <a:t>	</a:t>
            </a:r>
            <a:r>
              <a:rPr lang="en-US" sz="2400" dirty="0">
                <a:solidFill>
                  <a:schemeClr val="tx1"/>
                </a:solidFill>
                <a:latin typeface="Times New Roman" charset="0"/>
              </a:rPr>
              <a:t>explicitly authorizes the attorney in fact to make </a:t>
            </a:r>
          </a:p>
          <a:p>
            <a:pPr marL="914400" lvl="1" indent="-457200" eaLnBrk="0" hangingPunct="0">
              <a:defRPr/>
            </a:pPr>
            <a:r>
              <a:rPr lang="en-US" sz="2400" dirty="0">
                <a:solidFill>
                  <a:schemeClr val="tx1"/>
                </a:solidFill>
                <a:latin typeface="Times New Roman" charset="0"/>
              </a:rPr>
              <a:t>	health care decisions.</a:t>
            </a:r>
          </a:p>
          <a:p>
            <a:pPr marL="914400" lvl="1" indent="-457200" eaLnBrk="0" hangingPunct="0">
              <a:defRPr/>
            </a:pPr>
            <a:endParaRPr lang="en-US" sz="2400" dirty="0">
              <a:solidFill>
                <a:schemeClr val="tx1"/>
              </a:solidFill>
              <a:latin typeface="Times New Roman" charset="0"/>
            </a:endParaRPr>
          </a:p>
          <a:p>
            <a:pPr eaLnBrk="0" hangingPunct="0">
              <a:defRPr/>
            </a:pPr>
            <a:r>
              <a:rPr lang="en-US" sz="2400" dirty="0">
                <a:solidFill>
                  <a:schemeClr val="tx1"/>
                </a:solidFill>
                <a:latin typeface="Times New Roman" charset="0"/>
              </a:rPr>
              <a:t>IC §144B.3 (1)(a)</a:t>
            </a:r>
            <a:endParaRPr lang="en-US" sz="18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18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5" name="Text Box 3"/>
          <p:cNvSpPr txBox="1">
            <a:spLocks noChangeArrowheads="1"/>
          </p:cNvSpPr>
          <p:nvPr/>
        </p:nvSpPr>
        <p:spPr bwMode="auto">
          <a:xfrm>
            <a:off x="2438400" y="3276600"/>
            <a:ext cx="6248400" cy="3284538"/>
          </a:xfrm>
          <a:prstGeom prst="rect">
            <a:avLst/>
          </a:prstGeom>
          <a:solidFill>
            <a:srgbClr val="6699FF"/>
          </a:solidFill>
          <a:ln w="25400">
            <a:solidFill>
              <a:schemeClr val="bg2">
                <a:lumMod val="25000"/>
              </a:schemeClr>
            </a:solidFill>
            <a:miter lim="800000"/>
            <a:headEnd/>
            <a:tailEnd/>
          </a:ln>
          <a:effectLst/>
        </p:spPr>
        <p:txBody>
          <a:bodyPr lIns="182880" tIns="0" rIns="914400">
            <a:spAutoFit/>
          </a:bodyPr>
          <a:lstStyle/>
          <a:p>
            <a:pPr eaLnBrk="0" hangingPunct="0">
              <a:lnSpc>
                <a:spcPct val="80000"/>
              </a:lnSpc>
              <a:spcBef>
                <a:spcPct val="50000"/>
              </a:spcBef>
              <a:defRPr/>
            </a:pPr>
            <a:endParaRPr lang="en-US" dirty="0">
              <a:solidFill>
                <a:srgbClr val="CC3300"/>
              </a:solidFill>
              <a:effectLst>
                <a:outerShdw blurRad="38100" dist="38100" dir="2700000" algn="tl">
                  <a:srgbClr val="000000"/>
                </a:outerShdw>
              </a:effectLst>
              <a:latin typeface="Arial" charset="0"/>
            </a:endParaRPr>
          </a:p>
          <a:p>
            <a:pPr eaLnBrk="0" hangingPunct="0">
              <a:defRPr/>
            </a:pPr>
            <a:r>
              <a:rPr lang="en-US" sz="2400" b="1" dirty="0">
                <a:solidFill>
                  <a:schemeClr val="tx1"/>
                </a:solidFill>
                <a:latin typeface="Times New Roman" charset="0"/>
              </a:rPr>
              <a:t>"</a:t>
            </a:r>
            <a:r>
              <a:rPr lang="en-US" sz="2400" b="1" i="1" dirty="0">
                <a:solidFill>
                  <a:schemeClr val="tx1"/>
                </a:solidFill>
                <a:latin typeface="Times New Roman" charset="0"/>
              </a:rPr>
              <a:t>Durable power of attorney for health care" </a:t>
            </a:r>
            <a:r>
              <a:rPr lang="en-US" sz="2400" dirty="0">
                <a:solidFill>
                  <a:schemeClr val="tx1"/>
                </a:solidFill>
                <a:latin typeface="Times New Roman" charset="0"/>
              </a:rPr>
              <a:t>means document authorizing an attorney in fact to make health care decisions for the principal if the principal is unable, in the judgment of the attending physician, to make health care decisions. </a:t>
            </a:r>
          </a:p>
          <a:p>
            <a:pPr eaLnBrk="0" hangingPunct="0">
              <a:defRPr/>
            </a:pPr>
            <a:r>
              <a:rPr lang="en-US" sz="2400" dirty="0">
                <a:solidFill>
                  <a:schemeClr val="tx1"/>
                </a:solidFill>
                <a:latin typeface="Times New Roman" charset="0"/>
              </a:rPr>
              <a:t>IC §144B.1 (3)</a:t>
            </a: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7" name="Line Callout 3 6"/>
          <p:cNvSpPr/>
          <p:nvPr/>
        </p:nvSpPr>
        <p:spPr>
          <a:xfrm>
            <a:off x="1752600" y="1066800"/>
            <a:ext cx="5486400" cy="381000"/>
          </a:xfrm>
          <a:prstGeom prst="borderCallout3">
            <a:avLst>
              <a:gd name="adj1" fmla="val 582640"/>
              <a:gd name="adj2" fmla="val 12204"/>
              <a:gd name="adj3" fmla="val 101528"/>
              <a:gd name="adj4" fmla="val 186"/>
              <a:gd name="adj5" fmla="val 99445"/>
              <a:gd name="adj6" fmla="val 100130"/>
              <a:gd name="adj7" fmla="val 575744"/>
              <a:gd name="adj8" fmla="val 125637"/>
            </a:avLst>
          </a:prstGeom>
          <a:solidFill>
            <a:srgbClr val="FF0000">
              <a:alpha val="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28600" y="304800"/>
            <a:ext cx="8305800" cy="3262313"/>
          </a:xfrm>
          <a:prstGeom prst="rect">
            <a:avLst/>
          </a:prstGeom>
          <a:solidFill>
            <a:schemeClr val="bg1"/>
          </a:solidFill>
          <a:ln w="9525">
            <a:solidFill>
              <a:srgbClr val="000000"/>
            </a:solidFill>
            <a:miter lim="800000"/>
            <a:headEnd/>
            <a:tailEnd/>
          </a:ln>
          <a:effectLst/>
        </p:spPr>
        <p:txBody>
          <a:bodyPr>
            <a:spAutoFit/>
          </a:bodyPr>
          <a:lstStyle/>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An </a:t>
            </a:r>
            <a:r>
              <a:rPr lang="en-US" sz="2400" b="1" dirty="0">
                <a:solidFill>
                  <a:srgbClr val="339933"/>
                </a:solidFill>
                <a:latin typeface="Times New Roman" charset="0"/>
              </a:rPr>
              <a:t>attorney in fact </a:t>
            </a:r>
            <a:r>
              <a:rPr lang="en-US" sz="2400" dirty="0">
                <a:solidFill>
                  <a:schemeClr val="tx1"/>
                </a:solidFill>
                <a:latin typeface="Times New Roman" charset="0"/>
              </a:rPr>
              <a:t>shall make </a:t>
            </a:r>
            <a:r>
              <a:rPr lang="en-US" sz="2400" b="1" dirty="0">
                <a:solidFill>
                  <a:srgbClr val="7030A0"/>
                </a:solidFill>
                <a:latin typeface="Times New Roman" charset="0"/>
              </a:rPr>
              <a:t>health care decisions </a:t>
            </a:r>
            <a:r>
              <a:rPr lang="en-US" sz="2400" dirty="0">
                <a:solidFill>
                  <a:schemeClr val="tx1"/>
                </a:solidFill>
                <a:latin typeface="Times New Roman" charset="0"/>
              </a:rPr>
              <a:t>only if … : </a:t>
            </a:r>
          </a:p>
          <a:p>
            <a:pPr marL="914400" lvl="1" indent="-457200" eaLnBrk="0" hangingPunct="0">
              <a:buFont typeface="+mj-lt"/>
              <a:buAutoNum type="alphaLcParenR"/>
              <a:defRPr/>
            </a:pPr>
            <a:r>
              <a:rPr lang="en-US" sz="2400" dirty="0">
                <a:solidFill>
                  <a:schemeClr val="tx1"/>
                </a:solidFill>
                <a:latin typeface="Times New Roman" charset="0"/>
              </a:rPr>
              <a:t>The </a:t>
            </a:r>
            <a:r>
              <a:rPr lang="en-US" sz="2400" b="1" dirty="0">
                <a:solidFill>
                  <a:schemeClr val="tx2">
                    <a:lumMod val="60000"/>
                    <a:lumOff val="40000"/>
                  </a:schemeClr>
                </a:solidFill>
                <a:latin typeface="Times New Roman" charset="0"/>
              </a:rPr>
              <a:t>durable power of attorney</a:t>
            </a:r>
            <a:r>
              <a:rPr lang="en-US" sz="2400" dirty="0">
                <a:solidFill>
                  <a:schemeClr val="tx2">
                    <a:lumMod val="60000"/>
                    <a:lumOff val="40000"/>
                  </a:schemeClr>
                </a:solidFill>
                <a:latin typeface="Times New Roman" charset="0"/>
              </a:rPr>
              <a:t> </a:t>
            </a:r>
            <a:r>
              <a:rPr lang="en-US" sz="2400" b="1" dirty="0">
                <a:solidFill>
                  <a:schemeClr val="tx2">
                    <a:lumMod val="60000"/>
                    <a:lumOff val="40000"/>
                  </a:schemeClr>
                </a:solidFill>
                <a:latin typeface="Times New Roman" charset="0"/>
              </a:rPr>
              <a:t>for health care </a:t>
            </a:r>
          </a:p>
          <a:p>
            <a:pPr marL="914400" lvl="1" indent="-457200" eaLnBrk="0" hangingPunct="0">
              <a:defRPr/>
            </a:pPr>
            <a:r>
              <a:rPr lang="en-US" sz="2400" b="1" dirty="0">
                <a:solidFill>
                  <a:schemeClr val="tx2">
                    <a:lumMod val="60000"/>
                    <a:lumOff val="40000"/>
                  </a:schemeClr>
                </a:solidFill>
                <a:latin typeface="Times New Roman" charset="0"/>
              </a:rPr>
              <a:t>	</a:t>
            </a:r>
            <a:r>
              <a:rPr lang="en-US" sz="2400" dirty="0">
                <a:solidFill>
                  <a:schemeClr val="tx1"/>
                </a:solidFill>
                <a:latin typeface="Times New Roman" charset="0"/>
              </a:rPr>
              <a:t>explicitly authorizes the attorney in fact to make </a:t>
            </a:r>
          </a:p>
          <a:p>
            <a:pPr marL="914400" lvl="1" indent="-457200" eaLnBrk="0" hangingPunct="0">
              <a:defRPr/>
            </a:pPr>
            <a:r>
              <a:rPr lang="en-US" sz="2400" dirty="0">
                <a:solidFill>
                  <a:schemeClr val="tx1"/>
                </a:solidFill>
                <a:latin typeface="Times New Roman" charset="0"/>
              </a:rPr>
              <a:t>	health care decisions.</a:t>
            </a:r>
          </a:p>
          <a:p>
            <a:pPr marL="914400" lvl="1" indent="-457200" eaLnBrk="0" hangingPunct="0">
              <a:defRPr/>
            </a:pPr>
            <a:endParaRPr lang="en-US" sz="2400" dirty="0">
              <a:solidFill>
                <a:schemeClr val="tx1"/>
              </a:solidFill>
              <a:latin typeface="Times New Roman" charset="0"/>
            </a:endParaRPr>
          </a:p>
          <a:p>
            <a:pPr eaLnBrk="0" hangingPunct="0">
              <a:defRPr/>
            </a:pPr>
            <a:r>
              <a:rPr lang="en-US" sz="2400" dirty="0">
                <a:solidFill>
                  <a:schemeClr val="tx1"/>
                </a:solidFill>
                <a:latin typeface="Times New Roman" charset="0"/>
              </a:rPr>
              <a:t>IC §144B.3 (1)(a)</a:t>
            </a:r>
            <a:endParaRPr lang="en-US" sz="18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18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5" name="Text Box 3"/>
          <p:cNvSpPr txBox="1">
            <a:spLocks noChangeArrowheads="1"/>
          </p:cNvSpPr>
          <p:nvPr/>
        </p:nvSpPr>
        <p:spPr bwMode="auto">
          <a:xfrm>
            <a:off x="2590800" y="3352800"/>
            <a:ext cx="6248400" cy="3136900"/>
          </a:xfrm>
          <a:prstGeom prst="rect">
            <a:avLst/>
          </a:prstGeom>
          <a:solidFill>
            <a:srgbClr val="92D050"/>
          </a:solidFill>
          <a:ln w="25400">
            <a:solidFill>
              <a:schemeClr val="bg2">
                <a:lumMod val="25000"/>
              </a:schemeClr>
            </a:solidFill>
            <a:miter lim="800000"/>
            <a:headEnd/>
            <a:tailEnd/>
          </a:ln>
          <a:effectLst/>
        </p:spPr>
        <p:txBody>
          <a:bodyPr lIns="182880" tIns="0" rIns="914400">
            <a:spAutoFit/>
          </a:bodyPr>
          <a:lstStyle/>
          <a:p>
            <a:pPr eaLnBrk="0" hangingPunct="0">
              <a:lnSpc>
                <a:spcPct val="80000"/>
              </a:lnSpc>
              <a:spcBef>
                <a:spcPct val="50000"/>
              </a:spcBef>
              <a:defRPr/>
            </a:pPr>
            <a:endParaRPr lang="en-US" dirty="0">
              <a:solidFill>
                <a:srgbClr val="CC3300"/>
              </a:solidFill>
              <a:effectLst>
                <a:outerShdw blurRad="38100" dist="38100" dir="2700000" algn="tl">
                  <a:srgbClr val="000000"/>
                </a:outerShdw>
              </a:effectLst>
              <a:latin typeface="Arial" charset="0"/>
            </a:endParaRPr>
          </a:p>
          <a:p>
            <a:pPr eaLnBrk="0" hangingPunct="0">
              <a:lnSpc>
                <a:spcPct val="80000"/>
              </a:lnSpc>
              <a:spcBef>
                <a:spcPct val="50000"/>
              </a:spcBef>
              <a:defRPr/>
            </a:pPr>
            <a:r>
              <a:rPr lang="en-US" sz="2400" b="1" dirty="0">
                <a:solidFill>
                  <a:schemeClr val="tx1"/>
                </a:solidFill>
                <a:latin typeface="Times New Roman" charset="0"/>
              </a:rPr>
              <a:t>"</a:t>
            </a:r>
            <a:r>
              <a:rPr lang="en-US" sz="2400" b="1" i="1" dirty="0">
                <a:solidFill>
                  <a:schemeClr val="tx1"/>
                </a:solidFill>
                <a:latin typeface="Times New Roman" charset="0"/>
              </a:rPr>
              <a:t>Attorney in fact</a:t>
            </a:r>
            <a:r>
              <a:rPr lang="en-US" sz="2400" b="1" dirty="0">
                <a:solidFill>
                  <a:schemeClr val="tx1"/>
                </a:solidFill>
                <a:latin typeface="Times New Roman" charset="0"/>
              </a:rPr>
              <a:t>" </a:t>
            </a:r>
            <a:r>
              <a:rPr lang="en-US" sz="2400" dirty="0">
                <a:solidFill>
                  <a:schemeClr val="tx1"/>
                </a:solidFill>
                <a:latin typeface="Times New Roman" charset="0"/>
              </a:rPr>
              <a:t>means an individual who is designated by a durable power of attorney for health care as an agent to make health care decisions on behalf of a principal and has consented to act in that capacity. </a:t>
            </a:r>
          </a:p>
          <a:p>
            <a:pPr eaLnBrk="0" hangingPunct="0">
              <a:lnSpc>
                <a:spcPct val="80000"/>
              </a:lnSpc>
              <a:spcBef>
                <a:spcPct val="50000"/>
              </a:spcBef>
              <a:defRPr/>
            </a:pPr>
            <a:r>
              <a:rPr lang="en-US" sz="2400" dirty="0">
                <a:solidFill>
                  <a:schemeClr val="tx1"/>
                </a:solidFill>
                <a:latin typeface="Times New Roman" charset="0"/>
              </a:rPr>
              <a:t>IC §144B.1 (1)</a:t>
            </a: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7" name="Line Callout 3 6"/>
          <p:cNvSpPr/>
          <p:nvPr/>
        </p:nvSpPr>
        <p:spPr>
          <a:xfrm>
            <a:off x="685800" y="685800"/>
            <a:ext cx="2133600" cy="457200"/>
          </a:xfrm>
          <a:prstGeom prst="borderCallout3">
            <a:avLst>
              <a:gd name="adj1" fmla="val 582639"/>
              <a:gd name="adj2" fmla="val 89965"/>
              <a:gd name="adj3" fmla="val 101528"/>
              <a:gd name="adj4" fmla="val 186"/>
              <a:gd name="adj5" fmla="val 99445"/>
              <a:gd name="adj6" fmla="val 100834"/>
              <a:gd name="adj7" fmla="val 579630"/>
              <a:gd name="adj8" fmla="val 381693"/>
            </a:avLst>
          </a:prstGeom>
          <a:solidFill>
            <a:srgbClr val="FF0000">
              <a:alpha val="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 y="304800"/>
            <a:ext cx="8305800" cy="3262313"/>
          </a:xfrm>
          <a:prstGeom prst="rect">
            <a:avLst/>
          </a:prstGeom>
          <a:solidFill>
            <a:schemeClr val="bg1"/>
          </a:solidFill>
          <a:ln w="9525">
            <a:solidFill>
              <a:srgbClr val="000000"/>
            </a:solidFill>
            <a:miter lim="800000"/>
            <a:headEnd/>
            <a:tailEnd/>
          </a:ln>
          <a:effectLst/>
        </p:spPr>
        <p:txBody>
          <a:bodyPr>
            <a:spAutoFit/>
          </a:bodyPr>
          <a:lstStyle/>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An </a:t>
            </a:r>
            <a:r>
              <a:rPr lang="en-US" sz="2400" b="1" dirty="0">
                <a:solidFill>
                  <a:srgbClr val="339933"/>
                </a:solidFill>
                <a:latin typeface="Times New Roman" charset="0"/>
              </a:rPr>
              <a:t>attorney in fact </a:t>
            </a:r>
            <a:r>
              <a:rPr lang="en-US" sz="2400" dirty="0">
                <a:solidFill>
                  <a:schemeClr val="tx1"/>
                </a:solidFill>
                <a:latin typeface="Times New Roman" charset="0"/>
              </a:rPr>
              <a:t>shall make</a:t>
            </a:r>
            <a:r>
              <a:rPr lang="en-US" sz="2400" dirty="0">
                <a:solidFill>
                  <a:srgbClr val="7030A0"/>
                </a:solidFill>
                <a:latin typeface="Times New Roman" charset="0"/>
              </a:rPr>
              <a:t> </a:t>
            </a:r>
            <a:r>
              <a:rPr lang="en-US" sz="2400" b="1" dirty="0">
                <a:solidFill>
                  <a:srgbClr val="7030A0"/>
                </a:solidFill>
                <a:latin typeface="Times New Roman" charset="0"/>
              </a:rPr>
              <a:t>health care decisions </a:t>
            </a:r>
            <a:r>
              <a:rPr lang="en-US" sz="2400" dirty="0">
                <a:solidFill>
                  <a:schemeClr val="tx1"/>
                </a:solidFill>
                <a:latin typeface="Times New Roman" charset="0"/>
              </a:rPr>
              <a:t>only if … : </a:t>
            </a:r>
          </a:p>
          <a:p>
            <a:pPr marL="914400" lvl="1" indent="-457200" eaLnBrk="0" hangingPunct="0">
              <a:buFont typeface="+mj-lt"/>
              <a:buAutoNum type="alphaLcParenR"/>
              <a:defRPr/>
            </a:pPr>
            <a:r>
              <a:rPr lang="en-US" sz="2400" dirty="0">
                <a:solidFill>
                  <a:schemeClr val="tx1"/>
                </a:solidFill>
                <a:latin typeface="Times New Roman" charset="0"/>
              </a:rPr>
              <a:t>The </a:t>
            </a:r>
            <a:r>
              <a:rPr lang="en-US" sz="2400" b="1" dirty="0">
                <a:solidFill>
                  <a:schemeClr val="tx2">
                    <a:lumMod val="60000"/>
                    <a:lumOff val="40000"/>
                  </a:schemeClr>
                </a:solidFill>
                <a:latin typeface="Times New Roman" charset="0"/>
              </a:rPr>
              <a:t>durable power of attorney</a:t>
            </a:r>
            <a:r>
              <a:rPr lang="en-US" sz="2400" dirty="0">
                <a:solidFill>
                  <a:schemeClr val="tx2">
                    <a:lumMod val="60000"/>
                    <a:lumOff val="40000"/>
                  </a:schemeClr>
                </a:solidFill>
                <a:latin typeface="Times New Roman" charset="0"/>
              </a:rPr>
              <a:t> </a:t>
            </a:r>
            <a:r>
              <a:rPr lang="en-US" sz="2400" b="1" dirty="0">
                <a:solidFill>
                  <a:schemeClr val="tx2">
                    <a:lumMod val="60000"/>
                    <a:lumOff val="40000"/>
                  </a:schemeClr>
                </a:solidFill>
                <a:latin typeface="Times New Roman" charset="0"/>
              </a:rPr>
              <a:t>for health care </a:t>
            </a:r>
          </a:p>
          <a:p>
            <a:pPr marL="914400" lvl="1" indent="-457200" eaLnBrk="0" hangingPunct="0">
              <a:defRPr/>
            </a:pPr>
            <a:r>
              <a:rPr lang="en-US" sz="2400" b="1" dirty="0">
                <a:solidFill>
                  <a:schemeClr val="tx2">
                    <a:lumMod val="60000"/>
                    <a:lumOff val="40000"/>
                  </a:schemeClr>
                </a:solidFill>
                <a:latin typeface="Times New Roman" charset="0"/>
              </a:rPr>
              <a:t>	</a:t>
            </a:r>
            <a:r>
              <a:rPr lang="en-US" sz="2400" dirty="0">
                <a:solidFill>
                  <a:schemeClr val="tx1"/>
                </a:solidFill>
                <a:latin typeface="Times New Roman" charset="0"/>
              </a:rPr>
              <a:t>explicitly authorizes the attorney in fact to make </a:t>
            </a:r>
          </a:p>
          <a:p>
            <a:pPr marL="914400" lvl="1" indent="-457200" eaLnBrk="0" hangingPunct="0">
              <a:defRPr/>
            </a:pPr>
            <a:r>
              <a:rPr lang="en-US" sz="2400" dirty="0">
                <a:solidFill>
                  <a:schemeClr val="tx1"/>
                </a:solidFill>
                <a:latin typeface="Times New Roman" charset="0"/>
              </a:rPr>
              <a:t>	health care decisions.</a:t>
            </a:r>
          </a:p>
          <a:p>
            <a:pPr marL="914400" lvl="1" indent="-457200" eaLnBrk="0" hangingPunct="0">
              <a:defRPr/>
            </a:pPr>
            <a:endParaRPr lang="en-US" sz="2400" dirty="0">
              <a:solidFill>
                <a:schemeClr val="tx1"/>
              </a:solidFill>
              <a:latin typeface="Times New Roman" charset="0"/>
            </a:endParaRPr>
          </a:p>
          <a:p>
            <a:pPr eaLnBrk="0" hangingPunct="0">
              <a:defRPr/>
            </a:pPr>
            <a:r>
              <a:rPr lang="en-US" sz="2400" dirty="0">
                <a:solidFill>
                  <a:schemeClr val="tx1"/>
                </a:solidFill>
                <a:latin typeface="Times New Roman" charset="0"/>
              </a:rPr>
              <a:t>IC §144B.3 (1)(a)</a:t>
            </a:r>
            <a:endParaRPr lang="en-US" sz="18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18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5" name="Text Box 3"/>
          <p:cNvSpPr txBox="1">
            <a:spLocks noChangeArrowheads="1"/>
          </p:cNvSpPr>
          <p:nvPr/>
        </p:nvSpPr>
        <p:spPr bwMode="auto">
          <a:xfrm>
            <a:off x="2590800" y="2257425"/>
            <a:ext cx="6248400" cy="4270375"/>
          </a:xfrm>
          <a:prstGeom prst="rect">
            <a:avLst/>
          </a:prstGeom>
          <a:solidFill>
            <a:schemeClr val="accent5">
              <a:lumMod val="60000"/>
              <a:lumOff val="40000"/>
            </a:schemeClr>
          </a:solidFill>
          <a:ln w="25400">
            <a:solidFill>
              <a:schemeClr val="bg2">
                <a:lumMod val="25000"/>
              </a:schemeClr>
            </a:solidFill>
            <a:miter lim="800000"/>
            <a:headEnd/>
            <a:tailEnd/>
          </a:ln>
          <a:effectLst/>
        </p:spPr>
        <p:txBody>
          <a:bodyPr lIns="182880" tIns="0" rIns="182880">
            <a:spAutoFit/>
          </a:bodyPr>
          <a:lstStyle/>
          <a:p>
            <a:pPr eaLnBrk="0" hangingPunct="0">
              <a:defRPr/>
            </a:pPr>
            <a:endParaRPr lang="en-US" sz="1050" dirty="0">
              <a:solidFill>
                <a:srgbClr val="CC3300"/>
              </a:solidFill>
              <a:effectLst>
                <a:outerShdw blurRad="38100" dist="38100" dir="2700000" algn="tl">
                  <a:srgbClr val="000000"/>
                </a:outerShdw>
              </a:effectLst>
              <a:latin typeface="Arial" charset="0"/>
            </a:endParaRPr>
          </a:p>
          <a:p>
            <a:pPr eaLnBrk="0" hangingPunct="0">
              <a:defRPr/>
            </a:pPr>
            <a:r>
              <a:rPr lang="en-US" sz="2200" b="1" dirty="0">
                <a:solidFill>
                  <a:schemeClr val="tx1"/>
                </a:solidFill>
                <a:latin typeface="Times New Roman" charset="0"/>
              </a:rPr>
              <a:t>"</a:t>
            </a:r>
            <a:r>
              <a:rPr lang="en-US" sz="2200" b="1" i="1" dirty="0">
                <a:solidFill>
                  <a:schemeClr val="tx1"/>
                </a:solidFill>
                <a:latin typeface="Times New Roman" charset="0"/>
              </a:rPr>
              <a:t>Health care</a:t>
            </a:r>
            <a:r>
              <a:rPr lang="en-US" sz="2200" b="1" dirty="0">
                <a:solidFill>
                  <a:schemeClr val="tx1"/>
                </a:solidFill>
                <a:latin typeface="Times New Roman" charset="0"/>
              </a:rPr>
              <a:t>" </a:t>
            </a:r>
            <a:r>
              <a:rPr lang="en-US" sz="2200" dirty="0">
                <a:solidFill>
                  <a:schemeClr val="tx1"/>
                </a:solidFill>
                <a:latin typeface="Times New Roman" charset="0"/>
              </a:rPr>
              <a:t>means any care, treatment, service, or procedure to maintain, diagnose, or treat an individual's physical or mental condition….[but] does not include the provision of nutrition or hydration except when they are required to be provided </a:t>
            </a:r>
            <a:r>
              <a:rPr lang="en-US" sz="2200" dirty="0" err="1">
                <a:solidFill>
                  <a:schemeClr val="tx1"/>
                </a:solidFill>
                <a:latin typeface="Times New Roman" charset="0"/>
              </a:rPr>
              <a:t>parenterally</a:t>
            </a:r>
            <a:r>
              <a:rPr lang="en-US" sz="2200" dirty="0">
                <a:solidFill>
                  <a:schemeClr val="tx1"/>
                </a:solidFill>
                <a:latin typeface="Times New Roman" charset="0"/>
              </a:rPr>
              <a:t> or through intubation.</a:t>
            </a:r>
          </a:p>
          <a:p>
            <a:pPr eaLnBrk="0" hangingPunct="0">
              <a:defRPr/>
            </a:pPr>
            <a:r>
              <a:rPr lang="en-US" sz="2200" dirty="0">
                <a:solidFill>
                  <a:schemeClr val="tx1"/>
                </a:solidFill>
                <a:latin typeface="Times New Roman" charset="0"/>
              </a:rPr>
              <a:t>IC §144B.1 (4)</a:t>
            </a: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r>
              <a:rPr lang="en-US" sz="2200" b="1" i="1" dirty="0">
                <a:solidFill>
                  <a:schemeClr val="tx1"/>
                </a:solidFill>
                <a:latin typeface="Times New Roman" charset="0"/>
              </a:rPr>
              <a:t>"Health care decision" </a:t>
            </a:r>
            <a:r>
              <a:rPr lang="en-US" sz="2200" dirty="0">
                <a:solidFill>
                  <a:schemeClr val="tx1"/>
                </a:solidFill>
                <a:latin typeface="Times New Roman" charset="0"/>
              </a:rPr>
              <a:t>means the consent, refusal of consent, or withdrawal of consent to health care. </a:t>
            </a:r>
          </a:p>
          <a:p>
            <a:pPr eaLnBrk="0" hangingPunct="0">
              <a:defRPr/>
            </a:pPr>
            <a:r>
              <a:rPr lang="en-US" sz="2200" dirty="0">
                <a:solidFill>
                  <a:schemeClr val="tx1"/>
                </a:solidFill>
                <a:latin typeface="Times New Roman" charset="0"/>
              </a:rPr>
              <a:t>IC §144B.1 (5)</a:t>
            </a:r>
          </a:p>
          <a:p>
            <a:pPr eaLnBrk="0" hangingPunct="0">
              <a:defRPr/>
            </a:pPr>
            <a:endParaRPr lang="en-US" sz="2400" dirty="0">
              <a:solidFill>
                <a:schemeClr val="tx1"/>
              </a:solidFill>
              <a:latin typeface="Times New Roman" charset="0"/>
            </a:endParaRPr>
          </a:p>
        </p:txBody>
      </p:sp>
      <p:sp>
        <p:nvSpPr>
          <p:cNvPr id="7" name="Line Callout 3 6"/>
          <p:cNvSpPr/>
          <p:nvPr/>
        </p:nvSpPr>
        <p:spPr>
          <a:xfrm>
            <a:off x="4191000" y="762000"/>
            <a:ext cx="2743200" cy="381000"/>
          </a:xfrm>
          <a:prstGeom prst="borderCallout3">
            <a:avLst>
              <a:gd name="adj1" fmla="val 395973"/>
              <a:gd name="adj2" fmla="val -58880"/>
              <a:gd name="adj3" fmla="val 101528"/>
              <a:gd name="adj4" fmla="val 186"/>
              <a:gd name="adj5" fmla="val 99445"/>
              <a:gd name="adj6" fmla="val 100834"/>
              <a:gd name="adj7" fmla="val 392964"/>
              <a:gd name="adj8" fmla="val 168619"/>
            </a:avLst>
          </a:prstGeom>
          <a:solidFill>
            <a:srgbClr val="FF0000">
              <a:alpha val="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6394" cy="1981200"/>
          </a:xfrm>
        </p:spPr>
        <p:txBody>
          <a:bodyPr>
            <a:normAutofit/>
          </a:bodyPr>
          <a:lstStyle/>
          <a:p>
            <a:pPr eaLnBrk="1" fontAlgn="auto" hangingPunct="1">
              <a:spcAft>
                <a:spcPts val="0"/>
              </a:spcAft>
              <a:defRPr/>
            </a:pPr>
            <a:r>
              <a:rPr lang="en-US" sz="3200" dirty="0" smtClean="0">
                <a:solidFill>
                  <a:schemeClr val="bg2">
                    <a:lumMod val="25000"/>
                  </a:schemeClr>
                </a:solidFill>
                <a:effectLst/>
                <a:latin typeface="+mn-lt"/>
              </a:rPr>
              <a:t>IOWA CODE</a:t>
            </a:r>
            <a:br>
              <a:rPr lang="en-US" sz="3200" dirty="0" smtClean="0">
                <a:solidFill>
                  <a:schemeClr val="bg2">
                    <a:lumMod val="25000"/>
                  </a:schemeClr>
                </a:solidFill>
                <a:effectLst/>
                <a:latin typeface="+mn-lt"/>
              </a:rPr>
            </a:br>
            <a:r>
              <a:rPr lang="en-US" sz="3200" dirty="0" smtClean="0">
                <a:solidFill>
                  <a:schemeClr val="bg2">
                    <a:lumMod val="25000"/>
                  </a:schemeClr>
                </a:solidFill>
                <a:effectLst/>
                <a:latin typeface="+mn-lt"/>
              </a:rPr>
              <a:t>Health Care Power of Attorney</a:t>
            </a:r>
            <a:br>
              <a:rPr lang="en-US" sz="3200" dirty="0" smtClean="0">
                <a:solidFill>
                  <a:schemeClr val="bg2">
                    <a:lumMod val="25000"/>
                  </a:schemeClr>
                </a:solidFill>
                <a:effectLst/>
                <a:latin typeface="+mn-lt"/>
              </a:rPr>
            </a:br>
            <a:r>
              <a:rPr lang="en-US" sz="3200" dirty="0" smtClean="0">
                <a:solidFill>
                  <a:schemeClr val="bg2">
                    <a:lumMod val="25000"/>
                  </a:schemeClr>
                </a:solidFill>
                <a:effectLst/>
                <a:latin typeface="+mn-lt"/>
              </a:rPr>
              <a:t>Restrictions re Attorney in Fact</a:t>
            </a:r>
            <a:endParaRPr lang="en-US" sz="3200" dirty="0" smtClean="0">
              <a:effectLst/>
              <a:latin typeface="Arial" charset="0"/>
            </a:endParaRPr>
          </a:p>
        </p:txBody>
      </p:sp>
      <p:sp>
        <p:nvSpPr>
          <p:cNvPr id="3" name="Content Placeholder 2"/>
          <p:cNvSpPr>
            <a:spLocks noGrp="1"/>
          </p:cNvSpPr>
          <p:nvPr>
            <p:ph sz="half" idx="1"/>
          </p:nvPr>
        </p:nvSpPr>
        <p:spPr>
          <a:xfrm>
            <a:off x="533400" y="2362200"/>
            <a:ext cx="8001000" cy="41163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b="1" dirty="0" smtClean="0">
                <a:solidFill>
                  <a:srgbClr val="EF259D"/>
                </a:solidFill>
                <a:latin typeface="Arial" charset="0"/>
              </a:rPr>
              <a:t>IC</a:t>
            </a:r>
          </a:p>
          <a:p>
            <a:pPr marL="111125" indent="-111125" eaLnBrk="1" fontAlgn="auto" hangingPunct="1">
              <a:spcBef>
                <a:spcPts val="600"/>
              </a:spcBef>
              <a:spcAft>
                <a:spcPts val="0"/>
              </a:spcAft>
              <a:buFont typeface="Arial" pitchFamily="34" charset="0"/>
              <a:buChar char="•"/>
              <a:defRPr/>
            </a:pPr>
            <a:r>
              <a:rPr lang="en-US" b="1" dirty="0" smtClean="0"/>
              <a:t>Attorney in fact can NOT be:</a:t>
            </a:r>
          </a:p>
          <a:p>
            <a:pPr marL="511175" lvl="1" indent="-111125" eaLnBrk="1" fontAlgn="auto" hangingPunct="1">
              <a:spcBef>
                <a:spcPts val="600"/>
              </a:spcBef>
              <a:spcAft>
                <a:spcPts val="0"/>
              </a:spcAft>
              <a:buFont typeface="Arial" pitchFamily="34" charset="0"/>
              <a:buChar char="•"/>
              <a:defRPr/>
            </a:pPr>
            <a:r>
              <a:rPr lang="en-US" sz="2800" b="1" dirty="0" smtClean="0"/>
              <a:t>the health-care provider, or an employee thereof, for the principal at the time of execution, unless a relative of the principal.</a:t>
            </a:r>
          </a:p>
          <a:p>
            <a:pPr marL="0" indent="0" eaLnBrk="1" fontAlgn="auto" hangingPunct="1">
              <a:spcBef>
                <a:spcPts val="600"/>
              </a:spcBef>
              <a:spcAft>
                <a:spcPts val="0"/>
              </a:spcAft>
              <a:buNone/>
              <a:defRPr/>
            </a:pPr>
            <a:r>
              <a:rPr lang="en-US" b="1" dirty="0"/>
              <a:t>IC §</a:t>
            </a:r>
            <a:r>
              <a:rPr lang="en-US" b="1" dirty="0" smtClean="0"/>
              <a:t>144B.4</a:t>
            </a:r>
            <a:endParaRPr lang="en-US" b="1" dirty="0"/>
          </a:p>
        </p:txBody>
      </p:sp>
      <p:grpSp>
        <p:nvGrpSpPr>
          <p:cNvPr id="5" name="Group 4"/>
          <p:cNvGrpSpPr/>
          <p:nvPr/>
        </p:nvGrpSpPr>
        <p:grpSpPr>
          <a:xfrm>
            <a:off x="0" y="1752600"/>
            <a:ext cx="9144000" cy="304800"/>
            <a:chOff x="0" y="6096000"/>
            <a:chExt cx="9144000" cy="304800"/>
          </a:xfrm>
          <a:solidFill>
            <a:schemeClr val="accent6">
              <a:lumMod val="50000"/>
            </a:schemeClr>
          </a:solidFill>
        </p:grpSpPr>
        <p:sp>
          <p:nvSpPr>
            <p:cNvPr id="6" name="Rectangle 5"/>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763803321"/>
      </p:ext>
    </p:extLst>
  </p:cSld>
  <p:clrMapOvr>
    <a:masterClrMapping/>
  </p:clrMapOvr>
  <p:transition spd="med">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6394" cy="1273652"/>
          </a:xfrm>
        </p:spPr>
        <p:txBody>
          <a:bodyPr>
            <a:normAutofit fontScale="90000"/>
          </a:bodyPr>
          <a:lstStyle/>
          <a:p>
            <a:pPr eaLnBrk="1" fontAlgn="auto" hangingPunct="1">
              <a:spcAft>
                <a:spcPts val="0"/>
              </a:spcAft>
              <a:defRPr/>
            </a:pPr>
            <a:r>
              <a:rPr lang="en-US" sz="4000" dirty="0" smtClean="0">
                <a:solidFill>
                  <a:schemeClr val="bg2">
                    <a:lumMod val="25000"/>
                  </a:schemeClr>
                </a:solidFill>
                <a:effectLst/>
                <a:latin typeface="+mn-lt"/>
              </a:rPr>
              <a:t>Comparison of </a:t>
            </a:r>
            <a:r>
              <a:rPr lang="en-US" sz="4000" dirty="0">
                <a:solidFill>
                  <a:schemeClr val="bg2">
                    <a:lumMod val="25000"/>
                  </a:schemeClr>
                </a:solidFill>
                <a:effectLst/>
                <a:latin typeface="+mn-lt"/>
              </a:rPr>
              <a:t>IC &amp; </a:t>
            </a:r>
            <a:r>
              <a:rPr lang="en-US" sz="4000" dirty="0" smtClean="0">
                <a:solidFill>
                  <a:schemeClr val="bg2">
                    <a:lumMod val="25000"/>
                  </a:schemeClr>
                </a:solidFill>
                <a:effectLst/>
                <a:latin typeface="+mn-lt"/>
              </a:rPr>
              <a:t>UHCDA:</a:t>
            </a:r>
            <a:r>
              <a:rPr lang="en-US" sz="4000" dirty="0">
                <a:solidFill>
                  <a:schemeClr val="bg2">
                    <a:lumMod val="25000"/>
                  </a:schemeClr>
                </a:solidFill>
                <a:effectLst/>
                <a:latin typeface="+mn-lt"/>
              </a:rPr>
              <a:t/>
            </a:r>
            <a:br>
              <a:rPr lang="en-US" sz="4000" dirty="0">
                <a:solidFill>
                  <a:schemeClr val="bg2">
                    <a:lumMod val="25000"/>
                  </a:schemeClr>
                </a:solidFill>
                <a:effectLst/>
                <a:latin typeface="+mn-lt"/>
              </a:rPr>
            </a:br>
            <a:r>
              <a:rPr lang="en-US" sz="4000" dirty="0" smtClean="0">
                <a:solidFill>
                  <a:schemeClr val="bg2">
                    <a:lumMod val="25000"/>
                  </a:schemeClr>
                </a:solidFill>
                <a:effectLst/>
                <a:latin typeface="+mn-lt"/>
              </a:rPr>
              <a:t>Declaration/Instruction</a:t>
            </a:r>
            <a:r>
              <a:rPr lang="en-US" sz="4000" dirty="0">
                <a:solidFill>
                  <a:schemeClr val="bg2">
                    <a:lumMod val="25000"/>
                  </a:schemeClr>
                </a:solidFill>
                <a:effectLst/>
                <a:latin typeface="+mn-lt"/>
              </a:rPr>
              <a:t> </a:t>
            </a:r>
            <a:r>
              <a:rPr lang="en-US" sz="4000" dirty="0" smtClean="0">
                <a:solidFill>
                  <a:schemeClr val="bg2">
                    <a:lumMod val="25000"/>
                  </a:schemeClr>
                </a:solidFill>
                <a:effectLst/>
                <a:latin typeface="+mn-lt"/>
              </a:rPr>
              <a:t>(Execution)</a:t>
            </a:r>
            <a:r>
              <a:rPr lang="en-US" sz="3600" dirty="0" smtClean="0">
                <a:effectLst/>
                <a:latin typeface="Arial" charset="0"/>
              </a:rPr>
              <a:t/>
            </a:r>
            <a:br>
              <a:rPr lang="en-US" sz="3600" dirty="0" smtClean="0">
                <a:effectLst/>
                <a:latin typeface="Arial" charset="0"/>
              </a:rPr>
            </a:br>
            <a:endParaRPr lang="en-US" sz="3600" dirty="0" smtClean="0">
              <a:effectLst/>
              <a:latin typeface="Arial" charset="0"/>
            </a:endParaRPr>
          </a:p>
        </p:txBody>
      </p:sp>
      <p:sp>
        <p:nvSpPr>
          <p:cNvPr id="3" name="Content Placeholder 2"/>
          <p:cNvSpPr>
            <a:spLocks noGrp="1"/>
          </p:cNvSpPr>
          <p:nvPr>
            <p:ph sz="half" idx="1"/>
          </p:nvPr>
        </p:nvSpPr>
        <p:spPr>
          <a:xfrm>
            <a:off x="533400" y="1752600"/>
            <a:ext cx="4424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IC</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Declaration: </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must be in writing and dated,</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must be witnessed by 2 persons, and</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must be notarized.</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Witness cannot be the health-care provider or an employee thereof attending the declarant at the time of declaration execution, or a person less than 18 years of </a:t>
            </a:r>
            <a:r>
              <a:rPr lang="en-US" sz="2200" dirty="0"/>
              <a:t>age</a:t>
            </a:r>
            <a:r>
              <a:rPr lang="en-US" sz="2200" dirty="0" smtClean="0"/>
              <a:t>.</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At least one witness must be a non-relative.</a:t>
            </a:r>
          </a:p>
          <a:p>
            <a:pPr marL="0" indent="0" eaLnBrk="1" fontAlgn="auto" hangingPunct="1">
              <a:lnSpc>
                <a:spcPct val="80000"/>
              </a:lnSpc>
              <a:spcBef>
                <a:spcPct val="50000"/>
              </a:spcBef>
              <a:spcAft>
                <a:spcPts val="0"/>
              </a:spcAft>
              <a:buNone/>
              <a:defRPr/>
            </a:pPr>
            <a:r>
              <a:rPr lang="en-US" sz="2200" dirty="0" smtClean="0"/>
              <a:t>IC </a:t>
            </a:r>
            <a:r>
              <a:rPr lang="en-US" sz="2200" dirty="0" smtClean="0">
                <a:latin typeface="Cambria"/>
              </a:rPr>
              <a:t>§144A.3 (2)</a:t>
            </a:r>
            <a:endParaRPr lang="en-US" sz="2200" dirty="0"/>
          </a:p>
          <a:p>
            <a:pPr marL="111125" indent="-111125" eaLnBrk="1" fontAlgn="auto" hangingPunct="1">
              <a:lnSpc>
                <a:spcPct val="80000"/>
              </a:lnSpc>
              <a:spcBef>
                <a:spcPct val="50000"/>
              </a:spcBef>
              <a:spcAft>
                <a:spcPts val="0"/>
              </a:spcAft>
              <a:buNone/>
              <a:defRPr/>
            </a:pPr>
            <a:endParaRPr lang="en-US" sz="2200" dirty="0" smtClean="0"/>
          </a:p>
          <a:p>
            <a:pPr lvl="1" eaLnBrk="1" fontAlgn="auto" hangingPunct="1">
              <a:lnSpc>
                <a:spcPct val="80000"/>
              </a:lnSpc>
              <a:spcBef>
                <a:spcPct val="50000"/>
              </a:spcBef>
              <a:spcAft>
                <a:spcPts val="0"/>
              </a:spcAft>
              <a:buFont typeface="Arial" pitchFamily="34" charset="0"/>
              <a:buChar char="•"/>
              <a:defRPr/>
            </a:pPr>
            <a:endParaRPr lang="en-US" sz="1800" dirty="0" smtClean="0"/>
          </a:p>
        </p:txBody>
      </p:sp>
      <p:sp>
        <p:nvSpPr>
          <p:cNvPr id="4" name="Content Placeholder 3"/>
          <p:cNvSpPr>
            <a:spLocks noGrp="1"/>
          </p:cNvSpPr>
          <p:nvPr>
            <p:ph sz="half" idx="2"/>
          </p:nvPr>
        </p:nvSpPr>
        <p:spPr>
          <a:xfrm>
            <a:off x="4953000" y="1752600"/>
            <a:ext cx="3662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UHCDA</a:t>
            </a:r>
          </a:p>
          <a:p>
            <a:pPr marL="111125" indent="-111125" eaLnBrk="1" fontAlgn="auto" hangingPunct="1">
              <a:lnSpc>
                <a:spcPct val="80000"/>
              </a:lnSpc>
              <a:spcBef>
                <a:spcPct val="50000"/>
              </a:spcBef>
              <a:spcAft>
                <a:spcPts val="0"/>
              </a:spcAft>
              <a:buFont typeface="Arial" pitchFamily="34" charset="0"/>
              <a:buChar char="•"/>
              <a:defRPr/>
            </a:pPr>
            <a:r>
              <a:rPr lang="en-US" sz="2200" dirty="0" smtClean="0"/>
              <a:t>Instruction:</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Can be oral or written</a:t>
            </a:r>
          </a:p>
          <a:p>
            <a:pPr marL="0" indent="0" eaLnBrk="1" fontAlgn="auto" hangingPunct="1">
              <a:lnSpc>
                <a:spcPct val="80000"/>
              </a:lnSpc>
              <a:spcBef>
                <a:spcPct val="50000"/>
              </a:spcBef>
              <a:spcAft>
                <a:spcPts val="0"/>
              </a:spcAft>
              <a:buNone/>
              <a:defRPr/>
            </a:pPr>
            <a:r>
              <a:rPr lang="en-US" sz="2200" dirty="0" smtClean="0"/>
              <a:t>SEC. 2 (a)</a:t>
            </a:r>
          </a:p>
          <a:p>
            <a:pPr marL="0" indent="0" eaLnBrk="1" fontAlgn="auto" hangingPunct="1">
              <a:lnSpc>
                <a:spcPct val="80000"/>
              </a:lnSpc>
              <a:spcBef>
                <a:spcPct val="50000"/>
              </a:spcBef>
              <a:spcAft>
                <a:spcPts val="0"/>
              </a:spcAft>
              <a:buNone/>
              <a:defRPr/>
            </a:pPr>
            <a:endParaRPr lang="en-US" dirty="0"/>
          </a:p>
        </p:txBody>
      </p:sp>
      <p:grpSp>
        <p:nvGrpSpPr>
          <p:cNvPr id="5" name="Group 4"/>
          <p:cNvGrpSpPr/>
          <p:nvPr/>
        </p:nvGrpSpPr>
        <p:grpSpPr>
          <a:xfrm>
            <a:off x="0" y="1143000"/>
            <a:ext cx="9144000" cy="304800"/>
            <a:chOff x="0" y="6096000"/>
            <a:chExt cx="9144000" cy="304800"/>
          </a:xfrm>
          <a:solidFill>
            <a:schemeClr val="accent6">
              <a:lumMod val="50000"/>
            </a:schemeClr>
          </a:solidFill>
        </p:grpSpPr>
        <p:sp>
          <p:nvSpPr>
            <p:cNvPr id="6" name="Rectangle 5"/>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1410639872"/>
      </p:ext>
    </p:extLst>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6394" cy="1273652"/>
          </a:xfrm>
        </p:spPr>
        <p:txBody>
          <a:bodyPr>
            <a:normAutofit fontScale="90000"/>
          </a:bodyPr>
          <a:lstStyle/>
          <a:p>
            <a:pPr eaLnBrk="1" fontAlgn="auto" hangingPunct="1">
              <a:spcAft>
                <a:spcPts val="0"/>
              </a:spcAft>
              <a:defRPr/>
            </a:pPr>
            <a:r>
              <a:rPr lang="en-US" sz="4000" dirty="0" smtClean="0">
                <a:solidFill>
                  <a:schemeClr val="bg2">
                    <a:lumMod val="25000"/>
                  </a:schemeClr>
                </a:solidFill>
                <a:effectLst/>
                <a:latin typeface="+mn-lt"/>
              </a:rPr>
              <a:t>Comparison of </a:t>
            </a:r>
            <a:r>
              <a:rPr lang="en-US" sz="4000" dirty="0">
                <a:solidFill>
                  <a:schemeClr val="bg2">
                    <a:lumMod val="25000"/>
                  </a:schemeClr>
                </a:solidFill>
                <a:effectLst/>
                <a:latin typeface="+mn-lt"/>
              </a:rPr>
              <a:t>IC &amp; </a:t>
            </a:r>
            <a:r>
              <a:rPr lang="en-US" sz="4000" dirty="0" smtClean="0">
                <a:solidFill>
                  <a:schemeClr val="bg2">
                    <a:lumMod val="25000"/>
                  </a:schemeClr>
                </a:solidFill>
                <a:effectLst/>
                <a:latin typeface="+mn-lt"/>
              </a:rPr>
              <a:t>UHCDA:</a:t>
            </a:r>
            <a:r>
              <a:rPr lang="en-US" sz="4000" dirty="0">
                <a:solidFill>
                  <a:schemeClr val="bg2">
                    <a:lumMod val="25000"/>
                  </a:schemeClr>
                </a:solidFill>
                <a:effectLst/>
                <a:latin typeface="+mn-lt"/>
              </a:rPr>
              <a:t/>
            </a:r>
            <a:br>
              <a:rPr lang="en-US" sz="4000" dirty="0">
                <a:solidFill>
                  <a:schemeClr val="bg2">
                    <a:lumMod val="25000"/>
                  </a:schemeClr>
                </a:solidFill>
                <a:effectLst/>
                <a:latin typeface="+mn-lt"/>
              </a:rPr>
            </a:br>
            <a:r>
              <a:rPr lang="en-US" sz="4000" dirty="0" smtClean="0">
                <a:solidFill>
                  <a:schemeClr val="bg2">
                    <a:lumMod val="25000"/>
                  </a:schemeClr>
                </a:solidFill>
                <a:effectLst/>
                <a:latin typeface="+mn-lt"/>
              </a:rPr>
              <a:t>DPOA (Execution)</a:t>
            </a:r>
            <a:r>
              <a:rPr lang="en-US" sz="3600" dirty="0" smtClean="0">
                <a:effectLst/>
                <a:latin typeface="Arial" charset="0"/>
              </a:rPr>
              <a:t/>
            </a:r>
            <a:br>
              <a:rPr lang="en-US" sz="3600" dirty="0" smtClean="0">
                <a:effectLst/>
                <a:latin typeface="Arial" charset="0"/>
              </a:rPr>
            </a:br>
            <a:endParaRPr lang="en-US" sz="3600" dirty="0" smtClean="0">
              <a:effectLst/>
              <a:latin typeface="Arial" charset="0"/>
            </a:endParaRPr>
          </a:p>
        </p:txBody>
      </p:sp>
      <p:sp>
        <p:nvSpPr>
          <p:cNvPr id="3" name="Content Placeholder 2"/>
          <p:cNvSpPr>
            <a:spLocks noGrp="1"/>
          </p:cNvSpPr>
          <p:nvPr>
            <p:ph sz="half" idx="1"/>
          </p:nvPr>
        </p:nvSpPr>
        <p:spPr>
          <a:xfrm>
            <a:off x="533400" y="1752600"/>
            <a:ext cx="4424363" cy="4725988"/>
          </a:xfrm>
          <a:solidFill>
            <a:schemeClr val="bg1"/>
          </a:solidFill>
          <a:ln>
            <a:solidFill>
              <a:schemeClr val="tx1"/>
            </a:solidFill>
          </a:ln>
        </p:spPr>
        <p:txBody>
          <a:bodyPr rtlCol="0">
            <a:normAutofit fontScale="77500" lnSpcReduction="20000"/>
          </a:bodyPr>
          <a:lstStyle/>
          <a:p>
            <a:pPr marL="7938" lvl="1" eaLnBrk="1" fontAlgn="auto" hangingPunct="1">
              <a:lnSpc>
                <a:spcPct val="80000"/>
              </a:lnSpc>
              <a:spcBef>
                <a:spcPct val="50000"/>
              </a:spcBef>
              <a:spcAft>
                <a:spcPts val="0"/>
              </a:spcAft>
              <a:buFont typeface="Wingdings"/>
              <a:buChar char="Ø"/>
              <a:defRPr/>
            </a:pPr>
            <a:endParaRPr lang="en-US" sz="2800" dirty="0" smtClean="0">
              <a:solidFill>
                <a:srgbClr val="EF259D"/>
              </a:solidFill>
              <a:latin typeface="Arial" charset="0"/>
            </a:endParaRPr>
          </a:p>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IC</a:t>
            </a:r>
          </a:p>
          <a:p>
            <a:pPr marL="111125" indent="-111125" eaLnBrk="1" fontAlgn="auto" hangingPunct="1">
              <a:spcBef>
                <a:spcPts val="600"/>
              </a:spcBef>
              <a:spcAft>
                <a:spcPts val="0"/>
              </a:spcAft>
              <a:buFont typeface="Arial" pitchFamily="34" charset="0"/>
              <a:buChar char="•"/>
              <a:defRPr/>
            </a:pPr>
            <a:r>
              <a:rPr lang="en-US" sz="2200" dirty="0" smtClean="0"/>
              <a:t>Durable power of attorney for health care:</a:t>
            </a:r>
          </a:p>
          <a:p>
            <a:pPr marL="511175" lvl="1" indent="-111125" eaLnBrk="1" fontAlgn="auto" hangingPunct="1">
              <a:spcBef>
                <a:spcPts val="600"/>
              </a:spcBef>
              <a:spcAft>
                <a:spcPts val="0"/>
              </a:spcAft>
              <a:buFont typeface="Arial" pitchFamily="34" charset="0"/>
              <a:buChar char="•"/>
              <a:defRPr/>
            </a:pPr>
            <a:r>
              <a:rPr lang="en-US" sz="1800" dirty="0" smtClean="0"/>
              <a:t>Must be able to write</a:t>
            </a:r>
          </a:p>
          <a:p>
            <a:pPr marL="511175" lvl="1" indent="-111125" eaLnBrk="1" fontAlgn="auto" hangingPunct="1">
              <a:spcBef>
                <a:spcPts val="600"/>
              </a:spcBef>
              <a:spcAft>
                <a:spcPts val="0"/>
              </a:spcAft>
              <a:buFont typeface="Arial" pitchFamily="34" charset="0"/>
              <a:buChar char="•"/>
              <a:defRPr/>
            </a:pPr>
            <a:r>
              <a:rPr lang="en-US" sz="1800" dirty="0" smtClean="0"/>
              <a:t>Must be witnessed by 2 persons, and </a:t>
            </a:r>
          </a:p>
          <a:p>
            <a:pPr marL="511175" lvl="1" indent="-111125" eaLnBrk="1" fontAlgn="auto" hangingPunct="1">
              <a:spcBef>
                <a:spcPts val="600"/>
              </a:spcBef>
              <a:spcAft>
                <a:spcPts val="0"/>
              </a:spcAft>
              <a:buFont typeface="Arial" pitchFamily="34" charset="0"/>
              <a:buChar char="•"/>
              <a:defRPr/>
            </a:pPr>
            <a:r>
              <a:rPr lang="en-US" sz="1800" dirty="0" smtClean="0"/>
              <a:t>Must be notarized.</a:t>
            </a:r>
          </a:p>
          <a:p>
            <a:pPr marL="511175" lvl="1" indent="-111125" eaLnBrk="1" fontAlgn="auto" hangingPunct="1">
              <a:spcBef>
                <a:spcPts val="600"/>
              </a:spcBef>
              <a:spcAft>
                <a:spcPts val="0"/>
              </a:spcAft>
              <a:buFont typeface="Arial" pitchFamily="34" charset="0"/>
              <a:buChar char="•"/>
              <a:defRPr/>
            </a:pPr>
            <a:endParaRPr lang="en-US" sz="1800" dirty="0" smtClean="0"/>
          </a:p>
          <a:p>
            <a:pPr marL="111125" indent="-111125" eaLnBrk="1" fontAlgn="auto" hangingPunct="1">
              <a:spcBef>
                <a:spcPts val="600"/>
              </a:spcBef>
              <a:spcAft>
                <a:spcPts val="0"/>
              </a:spcAft>
              <a:buFont typeface="Arial" pitchFamily="34" charset="0"/>
              <a:buChar char="•"/>
              <a:defRPr/>
            </a:pPr>
            <a:r>
              <a:rPr lang="en-US" sz="2400" dirty="0"/>
              <a:t>Witness cannot be health care provider or employee thereof attending principal at time of DPA execution, person designated in DPA as attorney in fact, or person less than </a:t>
            </a:r>
            <a:r>
              <a:rPr lang="en-US" sz="2400" dirty="0" smtClean="0"/>
              <a:t>18.</a:t>
            </a:r>
          </a:p>
          <a:p>
            <a:pPr marL="111125" indent="-111125" eaLnBrk="1" fontAlgn="auto" hangingPunct="1">
              <a:spcBef>
                <a:spcPts val="600"/>
              </a:spcBef>
              <a:spcAft>
                <a:spcPts val="0"/>
              </a:spcAft>
              <a:buFont typeface="Arial" pitchFamily="34" charset="0"/>
              <a:buChar char="•"/>
              <a:defRPr/>
            </a:pPr>
            <a:endParaRPr lang="en-US" sz="2400" dirty="0" smtClean="0"/>
          </a:p>
          <a:p>
            <a:pPr marL="111125" indent="-111125" eaLnBrk="1" fontAlgn="auto" hangingPunct="1">
              <a:spcBef>
                <a:spcPts val="600"/>
              </a:spcBef>
              <a:spcAft>
                <a:spcPts val="0"/>
              </a:spcAft>
              <a:buFont typeface="Arial" pitchFamily="34" charset="0"/>
              <a:buChar char="•"/>
              <a:defRPr/>
            </a:pPr>
            <a:r>
              <a:rPr lang="en-US" sz="2400" dirty="0"/>
              <a:t>At least one witness must be non-relative</a:t>
            </a:r>
            <a:r>
              <a:rPr lang="en-US" sz="2400" dirty="0" smtClean="0"/>
              <a:t>.</a:t>
            </a:r>
          </a:p>
          <a:p>
            <a:pPr marL="111125" indent="-111125" eaLnBrk="1" fontAlgn="auto" hangingPunct="1">
              <a:spcBef>
                <a:spcPts val="600"/>
              </a:spcBef>
              <a:spcAft>
                <a:spcPts val="0"/>
              </a:spcAft>
              <a:buFont typeface="Arial" pitchFamily="34" charset="0"/>
              <a:buChar char="•"/>
              <a:defRPr/>
            </a:pPr>
            <a:endParaRPr lang="en-US" sz="1000" dirty="0" smtClean="0"/>
          </a:p>
          <a:p>
            <a:pPr marL="0" indent="0">
              <a:buNone/>
              <a:defRPr/>
            </a:pPr>
            <a:r>
              <a:rPr lang="en-US" sz="2400" dirty="0" smtClean="0"/>
              <a:t>IC </a:t>
            </a:r>
            <a:r>
              <a:rPr lang="en-US" sz="2400" dirty="0"/>
              <a:t>§144B.3(1) (b), (2), &amp; (3)</a:t>
            </a:r>
          </a:p>
        </p:txBody>
      </p:sp>
      <p:sp>
        <p:nvSpPr>
          <p:cNvPr id="4" name="Content Placeholder 3"/>
          <p:cNvSpPr>
            <a:spLocks noGrp="1"/>
          </p:cNvSpPr>
          <p:nvPr>
            <p:ph sz="half" idx="2"/>
          </p:nvPr>
        </p:nvSpPr>
        <p:spPr>
          <a:xfrm>
            <a:off x="4953000" y="1752600"/>
            <a:ext cx="3662363" cy="4725988"/>
          </a:xfrm>
          <a:solidFill>
            <a:schemeClr val="bg1"/>
          </a:solidFill>
          <a:ln>
            <a:solidFill>
              <a:schemeClr val="tx1"/>
            </a:solidFill>
          </a:ln>
        </p:spPr>
        <p:txBody>
          <a:bodyPr rtlCol="0">
            <a:normAutofit fontScale="77500" lnSpcReduction="20000"/>
          </a:bodyPr>
          <a:lstStyle/>
          <a:p>
            <a:pPr marL="7938" lvl="1" eaLnBrk="1" fontAlgn="auto" hangingPunct="1">
              <a:lnSpc>
                <a:spcPct val="80000"/>
              </a:lnSpc>
              <a:spcBef>
                <a:spcPct val="50000"/>
              </a:spcBef>
              <a:spcAft>
                <a:spcPts val="0"/>
              </a:spcAft>
              <a:buFont typeface="Wingdings"/>
              <a:buChar char="Ø"/>
              <a:defRPr/>
            </a:pPr>
            <a:endParaRPr lang="en-US" sz="2800" dirty="0" smtClean="0">
              <a:solidFill>
                <a:srgbClr val="EF259D"/>
              </a:solidFill>
              <a:latin typeface="Arial" charset="0"/>
            </a:endParaRPr>
          </a:p>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UHCDA</a:t>
            </a:r>
          </a:p>
          <a:p>
            <a:pPr marL="111125" indent="-111125" eaLnBrk="1" fontAlgn="auto" hangingPunct="1">
              <a:spcBef>
                <a:spcPts val="600"/>
              </a:spcBef>
              <a:spcAft>
                <a:spcPts val="0"/>
              </a:spcAft>
              <a:buFont typeface="Arial" pitchFamily="34" charset="0"/>
              <a:buChar char="•"/>
              <a:defRPr/>
            </a:pPr>
            <a:r>
              <a:rPr lang="en-US" sz="2200" dirty="0" smtClean="0"/>
              <a:t>Power </a:t>
            </a:r>
            <a:r>
              <a:rPr lang="en-US" sz="2200" dirty="0"/>
              <a:t>of attorney for health care:</a:t>
            </a:r>
          </a:p>
          <a:p>
            <a:pPr marL="511175" lvl="1" indent="-111125" eaLnBrk="1" fontAlgn="auto" hangingPunct="1">
              <a:spcBef>
                <a:spcPts val="600"/>
              </a:spcBef>
              <a:spcAft>
                <a:spcPts val="0"/>
              </a:spcAft>
              <a:buFont typeface="Arial" pitchFamily="34" charset="0"/>
              <a:buChar char="•"/>
              <a:defRPr/>
            </a:pPr>
            <a:r>
              <a:rPr lang="en-US" sz="1800" dirty="0"/>
              <a:t>Must be </a:t>
            </a:r>
            <a:r>
              <a:rPr lang="en-US" sz="1800" dirty="0" smtClean="0"/>
              <a:t>in writing, and</a:t>
            </a:r>
            <a:endParaRPr lang="en-US" sz="1800" dirty="0"/>
          </a:p>
          <a:p>
            <a:pPr marL="511175" lvl="1" indent="-111125" eaLnBrk="1" fontAlgn="auto" hangingPunct="1">
              <a:spcBef>
                <a:spcPts val="600"/>
              </a:spcBef>
              <a:spcAft>
                <a:spcPts val="0"/>
              </a:spcAft>
              <a:buFont typeface="Arial" pitchFamily="34" charset="0"/>
              <a:buChar char="•"/>
              <a:defRPr/>
            </a:pPr>
            <a:r>
              <a:rPr lang="en-US" sz="1800" dirty="0"/>
              <a:t>Must be </a:t>
            </a:r>
            <a:r>
              <a:rPr lang="en-US" sz="1800" dirty="0" smtClean="0"/>
              <a:t>signed by the principal.</a:t>
            </a:r>
            <a:endParaRPr lang="en-US" sz="1800" dirty="0"/>
          </a:p>
          <a:p>
            <a:pPr marL="0" indent="0" eaLnBrk="1" fontAlgn="auto" hangingPunct="1">
              <a:spcBef>
                <a:spcPct val="50000"/>
              </a:spcBef>
              <a:spcAft>
                <a:spcPts val="0"/>
              </a:spcAft>
              <a:buNone/>
              <a:defRPr/>
            </a:pPr>
            <a:r>
              <a:rPr lang="en-US" sz="2200" dirty="0" smtClean="0"/>
              <a:t>SEC</a:t>
            </a:r>
            <a:r>
              <a:rPr lang="en-US" sz="2200" dirty="0"/>
              <a:t>. </a:t>
            </a:r>
            <a:r>
              <a:rPr lang="en-US" sz="2200" dirty="0" smtClean="0"/>
              <a:t>2 (b)</a:t>
            </a:r>
            <a:endParaRPr lang="en-US" sz="2200" dirty="0"/>
          </a:p>
        </p:txBody>
      </p:sp>
      <p:grpSp>
        <p:nvGrpSpPr>
          <p:cNvPr id="5" name="Group 4"/>
          <p:cNvGrpSpPr/>
          <p:nvPr/>
        </p:nvGrpSpPr>
        <p:grpSpPr>
          <a:xfrm>
            <a:off x="0" y="1143000"/>
            <a:ext cx="9144000" cy="304800"/>
            <a:chOff x="0" y="6096000"/>
            <a:chExt cx="9144000" cy="304800"/>
          </a:xfrm>
          <a:solidFill>
            <a:schemeClr val="accent6">
              <a:lumMod val="50000"/>
            </a:schemeClr>
          </a:solidFill>
        </p:grpSpPr>
        <p:sp>
          <p:nvSpPr>
            <p:cNvPr id="6" name="Rectangle 5"/>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219126578"/>
      </p:ext>
    </p:extLst>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400" y="228600"/>
            <a:ext cx="9448800" cy="12001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Drafting Advance Directives:</a:t>
            </a:r>
          </a:p>
          <a:p>
            <a:pPr algn="ctr" eaLnBrk="0" hangingPunct="0">
              <a:spcBef>
                <a:spcPts val="0"/>
              </a:spcBef>
              <a:defRPr/>
            </a:pPr>
            <a:r>
              <a:rPr lang="en-US" sz="3600" dirty="0">
                <a:solidFill>
                  <a:schemeClr val="bg2">
                    <a:lumMod val="25000"/>
                  </a:schemeClr>
                </a:solidFill>
                <a:latin typeface="+mn-lt"/>
              </a:rPr>
              <a:t>Compliance with State Laws</a:t>
            </a:r>
          </a:p>
        </p:txBody>
      </p:sp>
      <p:sp>
        <p:nvSpPr>
          <p:cNvPr id="29699" name="Text Box 3"/>
          <p:cNvSpPr txBox="1">
            <a:spLocks noChangeArrowheads="1"/>
          </p:cNvSpPr>
          <p:nvPr/>
        </p:nvSpPr>
        <p:spPr bwMode="auto">
          <a:xfrm>
            <a:off x="228600" y="1905000"/>
            <a:ext cx="8534400" cy="3539430"/>
          </a:xfrm>
          <a:prstGeom prst="rect">
            <a:avLst/>
          </a:prstGeom>
          <a:solidFill>
            <a:schemeClr val="bg1"/>
          </a:solidFill>
          <a:ln w="9525">
            <a:solidFill>
              <a:srgbClr val="000000"/>
            </a:solidFill>
            <a:miter lim="800000"/>
            <a:headEnd/>
            <a:tailEnd/>
          </a:ln>
        </p:spPr>
        <p:txBody>
          <a:bodyPr>
            <a:spAutoFit/>
          </a:bodyPr>
          <a:lstStyle/>
          <a:p>
            <a:pPr eaLnBrk="0" hangingPunct="0"/>
            <a:r>
              <a:rPr lang="en-US" sz="3200" dirty="0" smtClean="0">
                <a:solidFill>
                  <a:schemeClr val="bg2">
                    <a:lumMod val="25000"/>
                  </a:schemeClr>
                </a:solidFill>
              </a:rPr>
              <a:t>Problem</a:t>
            </a:r>
          </a:p>
          <a:p>
            <a:pPr algn="just" eaLnBrk="0" hangingPunct="0"/>
            <a:r>
              <a:rPr lang="en-US" sz="2400" dirty="0" smtClean="0">
                <a:solidFill>
                  <a:schemeClr val="tx1"/>
                </a:solidFill>
              </a:rPr>
              <a:t>You have a client, Mrs. </a:t>
            </a:r>
            <a:r>
              <a:rPr lang="en-US" sz="2400" dirty="0" err="1" smtClean="0">
                <a:solidFill>
                  <a:schemeClr val="tx1"/>
                </a:solidFill>
              </a:rPr>
              <a:t>MacBeth</a:t>
            </a:r>
            <a:r>
              <a:rPr lang="en-US" sz="2400" dirty="0" smtClean="0">
                <a:solidFill>
                  <a:schemeClr val="tx1"/>
                </a:solidFill>
              </a:rPr>
              <a:t>, who is a widow and is 73 years old. She spends the summer at her condominium in Des Moines, Iowa, and the winter at her condominium in Fort Lauderdale, Florida. She usually spends the fall with her daughter-in-law in Indianapolis, Indiana, and the spring with her daughter and grandchildren in Las Vegas, Nevada. She asks you to draft an advance directive that will be respected in all four states. </a:t>
            </a:r>
          </a:p>
          <a:p>
            <a:pPr algn="just" eaLnBrk="0" hangingPunct="0"/>
            <a:endParaRPr lang="en-US" sz="2400" dirty="0">
              <a:solidFill>
                <a:schemeClr val="tx1"/>
              </a:solidFill>
            </a:endParaRPr>
          </a:p>
        </p:txBody>
      </p:sp>
      <p:grpSp>
        <p:nvGrpSpPr>
          <p:cNvPr id="2" name="Group 3"/>
          <p:cNvGrpSpPr/>
          <p:nvPr/>
        </p:nvGrpSpPr>
        <p:grpSpPr>
          <a:xfrm>
            <a:off x="0" y="1524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61738041"/>
      </p:ext>
    </p:extLst>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152400"/>
            <a:ext cx="9156700" cy="5816977"/>
          </a:xfrm>
          <a:prstGeom prst="rect">
            <a:avLst/>
          </a:prstGeom>
          <a:noFill/>
          <a:ln w="9525">
            <a:noFill/>
            <a:miter lim="800000"/>
            <a:headEnd/>
            <a:tailEnd/>
          </a:ln>
          <a:effectLst/>
        </p:spPr>
        <p:txBody>
          <a:bodyPr wrap="square">
            <a:spAutoFit/>
          </a:bodyPr>
          <a:lstStyle/>
          <a:p>
            <a:pPr algn="ctr" eaLnBrk="0" hangingPunct="0">
              <a:defRPr/>
            </a:pPr>
            <a:r>
              <a:rPr lang="en-US" sz="3200" b="1" dirty="0" smtClean="0">
                <a:solidFill>
                  <a:schemeClr val="bg2">
                    <a:lumMod val="25000"/>
                  </a:schemeClr>
                </a:solidFill>
                <a:latin typeface="+mn-lt"/>
              </a:rPr>
              <a:t>ROADMAP</a:t>
            </a:r>
          </a:p>
          <a:p>
            <a:pPr algn="ctr" eaLnBrk="0" hangingPunct="0">
              <a:defRPr/>
            </a:pPr>
            <a:endParaRPr lang="en-US" sz="3200" b="1" dirty="0" smtClean="0">
              <a:solidFill>
                <a:schemeClr val="bg2">
                  <a:lumMod val="25000"/>
                </a:schemeClr>
              </a:solidFill>
              <a:latin typeface="+mn-lt"/>
            </a:endParaRPr>
          </a:p>
          <a:p>
            <a:pPr marL="457200" indent="-457200" eaLnBrk="0" hangingPunct="0">
              <a:buAutoNum type="arabicPeriod"/>
              <a:defRPr/>
            </a:pPr>
            <a:r>
              <a:rPr lang="en-US" b="1" dirty="0" smtClean="0">
                <a:solidFill>
                  <a:schemeClr val="tx1"/>
                </a:solidFill>
                <a:latin typeface="+mn-lt"/>
              </a:rPr>
              <a:t>CONSTITUTIONAL AND STATUTORY FRAMEWORK</a:t>
            </a:r>
          </a:p>
          <a:p>
            <a:pPr marL="457200" indent="-457200" eaLnBrk="0" hangingPunct="0">
              <a:buAutoNum type="arabicPeriod"/>
              <a:defRPr/>
            </a:pPr>
            <a:endParaRPr lang="en-US" b="1" dirty="0" smtClean="0">
              <a:solidFill>
                <a:schemeClr val="tx1"/>
              </a:solidFill>
              <a:latin typeface="+mn-lt"/>
            </a:endParaRPr>
          </a:p>
          <a:p>
            <a:pPr marL="457200" indent="-457200" eaLnBrk="0" hangingPunct="0">
              <a:buFontTx/>
              <a:buAutoNum type="arabicPeriod"/>
              <a:defRPr/>
            </a:pPr>
            <a:r>
              <a:rPr lang="en-US" b="1" dirty="0" smtClean="0">
                <a:solidFill>
                  <a:schemeClr val="tx1"/>
                </a:solidFill>
                <a:latin typeface="+mn-lt"/>
              </a:rPr>
              <a:t>TOWARDS MORE EFFECTIVE ADVANCE PLANNING</a:t>
            </a:r>
          </a:p>
          <a:p>
            <a:pPr marL="457200" indent="-457200" eaLnBrk="0" hangingPunct="0">
              <a:buFontTx/>
              <a:buAutoNum type="arabicPeriod"/>
              <a:defRPr/>
            </a:pPr>
            <a:endParaRPr lang="en-US" b="1" dirty="0" smtClean="0">
              <a:solidFill>
                <a:schemeClr val="tx1"/>
              </a:solidFill>
              <a:latin typeface="+mn-lt"/>
            </a:endParaRPr>
          </a:p>
          <a:p>
            <a:pPr marL="457200" indent="-457200" eaLnBrk="0" hangingPunct="0">
              <a:buFontTx/>
              <a:buAutoNum type="arabicPeriod"/>
              <a:defRPr/>
            </a:pPr>
            <a:r>
              <a:rPr lang="en-US" b="1" dirty="0" smtClean="0">
                <a:solidFill>
                  <a:schemeClr val="tx1"/>
                </a:solidFill>
                <a:latin typeface="+mn-lt"/>
              </a:rPr>
              <a:t>PRESENT </a:t>
            </a:r>
            <a:r>
              <a:rPr lang="en-US" b="1" dirty="0">
                <a:solidFill>
                  <a:schemeClr val="tx1"/>
                </a:solidFill>
                <a:latin typeface="+mn-lt"/>
              </a:rPr>
              <a:t>TRENDS</a:t>
            </a:r>
          </a:p>
          <a:p>
            <a:pPr marL="457200" indent="-457200" eaLnBrk="0" hangingPunct="0">
              <a:buAutoNum type="arabicPeriod"/>
              <a:defRPr/>
            </a:pPr>
            <a:endParaRPr lang="en-US" b="1" dirty="0" smtClean="0">
              <a:solidFill>
                <a:schemeClr val="tx1"/>
              </a:solidFill>
              <a:latin typeface="+mn-lt"/>
            </a:endParaRPr>
          </a:p>
          <a:p>
            <a:pPr marL="457200" indent="-457200" eaLnBrk="0" hangingPunct="0">
              <a:buAutoNum type="arabicPeriod"/>
              <a:defRPr/>
            </a:pPr>
            <a:r>
              <a:rPr lang="en-US" b="1" dirty="0" smtClean="0">
                <a:solidFill>
                  <a:schemeClr val="tx1"/>
                </a:solidFill>
                <a:latin typeface="+mn-lt"/>
              </a:rPr>
              <a:t>DEFAULT SURROGATES</a:t>
            </a:r>
          </a:p>
          <a:p>
            <a:pPr marL="457200" indent="-457200" eaLnBrk="0" hangingPunct="0">
              <a:buAutoNum type="arabicPeriod"/>
              <a:defRPr/>
            </a:pPr>
            <a:endParaRPr lang="en-US" b="1" dirty="0" smtClean="0">
              <a:solidFill>
                <a:schemeClr val="tx1"/>
              </a:solidFill>
              <a:latin typeface="+mn-lt"/>
            </a:endParaRPr>
          </a:p>
          <a:p>
            <a:pPr marL="457200" indent="-457200" eaLnBrk="0" hangingPunct="0">
              <a:buAutoNum type="arabicPeriod"/>
              <a:defRPr/>
            </a:pPr>
            <a:r>
              <a:rPr lang="en-US" b="1" dirty="0" smtClean="0">
                <a:solidFill>
                  <a:schemeClr val="tx1"/>
                </a:solidFill>
                <a:latin typeface="+mn-lt"/>
              </a:rPr>
              <a:t>CAPACITY FOR HEALTH-CARE DECISION-MAKING</a:t>
            </a:r>
          </a:p>
          <a:p>
            <a:pPr marL="457200" indent="-457200" eaLnBrk="0" hangingPunct="0">
              <a:buAutoNum type="arabicPeriod"/>
              <a:defRPr/>
            </a:pPr>
            <a:endParaRPr lang="en-US" b="1" dirty="0" smtClean="0">
              <a:solidFill>
                <a:schemeClr val="tx1"/>
              </a:solidFill>
              <a:latin typeface="+mn-lt"/>
            </a:endParaRPr>
          </a:p>
          <a:p>
            <a:pPr marL="457200" indent="-457200" eaLnBrk="0" hangingPunct="0">
              <a:buAutoNum type="arabicPeriod"/>
              <a:defRPr/>
            </a:pPr>
            <a:r>
              <a:rPr lang="en-US" b="1" dirty="0" smtClean="0">
                <a:solidFill>
                  <a:schemeClr val="tx1"/>
                </a:solidFill>
                <a:latin typeface="+mn-lt"/>
              </a:rPr>
              <a:t>BASIS FOR SURROGATE DECISIONS</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8949169"/>
      </p:ext>
    </p:extLst>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400" y="228600"/>
            <a:ext cx="9448800" cy="12001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Drafting Advance Directives:</a:t>
            </a:r>
          </a:p>
          <a:p>
            <a:pPr algn="ctr" eaLnBrk="0" hangingPunct="0">
              <a:spcBef>
                <a:spcPts val="0"/>
              </a:spcBef>
              <a:defRPr/>
            </a:pPr>
            <a:r>
              <a:rPr lang="en-US" sz="3600" dirty="0">
                <a:solidFill>
                  <a:schemeClr val="bg2">
                    <a:lumMod val="25000"/>
                  </a:schemeClr>
                </a:solidFill>
                <a:latin typeface="+mn-lt"/>
              </a:rPr>
              <a:t>Compliance with State Laws</a:t>
            </a:r>
          </a:p>
        </p:txBody>
      </p:sp>
      <p:sp>
        <p:nvSpPr>
          <p:cNvPr id="29699" name="Text Box 3"/>
          <p:cNvSpPr txBox="1">
            <a:spLocks noChangeArrowheads="1"/>
          </p:cNvSpPr>
          <p:nvPr/>
        </p:nvSpPr>
        <p:spPr bwMode="auto">
          <a:xfrm>
            <a:off x="228600" y="1905000"/>
            <a:ext cx="8534400" cy="4724400"/>
          </a:xfrm>
          <a:prstGeom prst="rect">
            <a:avLst/>
          </a:prstGeom>
          <a:solidFill>
            <a:schemeClr val="bg1"/>
          </a:solidFill>
          <a:ln w="9525">
            <a:solidFill>
              <a:srgbClr val="000000"/>
            </a:solidFill>
            <a:miter lim="800000"/>
            <a:headEnd/>
            <a:tailEnd/>
          </a:ln>
        </p:spPr>
        <p:txBody>
          <a:bodyPr>
            <a:spAutoFit/>
          </a:bodyPr>
          <a:lstStyle/>
          <a:p>
            <a:pPr marL="457200" indent="-457200" eaLnBrk="0" hangingPunct="0">
              <a:buFont typeface="Wingdings" pitchFamily="2" charset="2"/>
              <a:buChar char="Ø"/>
            </a:pPr>
            <a:r>
              <a:rPr lang="en-US" sz="2000" dirty="0">
                <a:solidFill>
                  <a:schemeClr val="tx1"/>
                </a:solidFill>
              </a:rPr>
              <a:t>Ranges of conditions (and their definitions) that may be addressed or that may be pre-conditions for implementation of the directive, e.g., terminal condition, permanent vegetative </a:t>
            </a:r>
            <a:r>
              <a:rPr lang="en-US" sz="2000" dirty="0" smtClean="0">
                <a:solidFill>
                  <a:schemeClr val="tx1"/>
                </a:solidFill>
              </a:rPr>
              <a:t>state</a:t>
            </a:r>
            <a:r>
              <a:rPr lang="en-US" sz="2000" dirty="0">
                <a:solidFill>
                  <a:schemeClr val="tx1"/>
                </a:solidFill>
              </a:rPr>
              <a:t>, end-stage condition;</a:t>
            </a:r>
          </a:p>
          <a:p>
            <a:pPr marL="457200" indent="-457200" eaLnBrk="0" hangingPunct="0">
              <a:buFont typeface="Wingdings" pitchFamily="2" charset="2"/>
              <a:buChar char="Ø"/>
            </a:pPr>
            <a:r>
              <a:rPr lang="en-US" sz="2000" dirty="0">
                <a:solidFill>
                  <a:schemeClr val="tx1"/>
                </a:solidFill>
              </a:rPr>
              <a:t>Proxy or agent requirements – states vary in who may serve as one’s health care  agent;</a:t>
            </a:r>
          </a:p>
          <a:p>
            <a:pPr marL="457200" indent="-457200" eaLnBrk="0" hangingPunct="0">
              <a:buFont typeface="Wingdings" pitchFamily="2" charset="2"/>
              <a:buChar char="Ø"/>
            </a:pPr>
            <a:r>
              <a:rPr lang="en-US" sz="2000" dirty="0">
                <a:solidFill>
                  <a:schemeClr val="tx1"/>
                </a:solidFill>
              </a:rPr>
              <a:t>Execution requirements—witnessing, attestation, notarization, and qualifications for who can be a witness;</a:t>
            </a:r>
          </a:p>
          <a:p>
            <a:pPr marL="457200" indent="-457200" eaLnBrk="0" hangingPunct="0">
              <a:buFont typeface="Wingdings" pitchFamily="2" charset="2"/>
              <a:buChar char="Ø"/>
            </a:pPr>
            <a:r>
              <a:rPr lang="en-US" sz="2000" dirty="0">
                <a:solidFill>
                  <a:schemeClr val="tx1"/>
                </a:solidFill>
              </a:rPr>
              <a:t>State procedural requirements, such as certification of incapacity, certification of the patient’s condition, or revocation procedures;</a:t>
            </a:r>
          </a:p>
          <a:p>
            <a:pPr marL="457200" indent="-457200" eaLnBrk="0" hangingPunct="0">
              <a:buFont typeface="Wingdings" pitchFamily="2" charset="2"/>
              <a:buChar char="Ø"/>
            </a:pPr>
            <a:r>
              <a:rPr lang="en-US" sz="2000" dirty="0" smtClean="0">
                <a:solidFill>
                  <a:schemeClr val="tx1"/>
                </a:solidFill>
              </a:rPr>
              <a:t>State-specific </a:t>
            </a:r>
            <a:r>
              <a:rPr lang="en-US" sz="2000" dirty="0">
                <a:solidFill>
                  <a:schemeClr val="tx1"/>
                </a:solidFill>
              </a:rPr>
              <a:t>“magic words” – i.e., prescribed phrases or mandatory language requirements,  e.g., where an agent’s authority or the individual’s instruction must be worded in a particular way;</a:t>
            </a:r>
          </a:p>
          <a:p>
            <a:pPr marL="457200" indent="-457200" eaLnBrk="0" hangingPunct="0">
              <a:buFont typeface="Wingdings" pitchFamily="2" charset="2"/>
              <a:buChar char="Ø"/>
            </a:pPr>
            <a:r>
              <a:rPr lang="en-US" sz="2000" dirty="0">
                <a:solidFill>
                  <a:schemeClr val="tx1"/>
                </a:solidFill>
              </a:rPr>
              <a:t>Mandatory disclosures or notices;</a:t>
            </a:r>
          </a:p>
          <a:p>
            <a:pPr marL="457200" indent="-457200" eaLnBrk="0" hangingPunct="0">
              <a:buFont typeface="Wingdings" pitchFamily="2" charset="2"/>
              <a:buChar char="Ø"/>
            </a:pPr>
            <a:r>
              <a:rPr lang="en-US" sz="2000" dirty="0">
                <a:solidFill>
                  <a:schemeClr val="tx1"/>
                </a:solidFill>
              </a:rPr>
              <a:t>Special institutional protocols for execution, e.g., requiring an ombudsman or patient advocate to witness</a:t>
            </a:r>
            <a:r>
              <a:rPr lang="en-US" sz="2100" dirty="0">
                <a:solidFill>
                  <a:schemeClr val="tx1"/>
                </a:solidFill>
              </a:rPr>
              <a:t>.</a:t>
            </a:r>
          </a:p>
        </p:txBody>
      </p:sp>
      <p:grpSp>
        <p:nvGrpSpPr>
          <p:cNvPr id="2" name="Group 3"/>
          <p:cNvGrpSpPr/>
          <p:nvPr/>
        </p:nvGrpSpPr>
        <p:grpSpPr>
          <a:xfrm>
            <a:off x="0" y="1524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400" y="228600"/>
            <a:ext cx="9448800" cy="12001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Drafting Advance Directives:</a:t>
            </a:r>
          </a:p>
          <a:p>
            <a:pPr algn="ctr" eaLnBrk="0" hangingPunct="0">
              <a:spcBef>
                <a:spcPts val="0"/>
              </a:spcBef>
              <a:defRPr/>
            </a:pPr>
            <a:r>
              <a:rPr lang="en-US" sz="3600" dirty="0">
                <a:solidFill>
                  <a:schemeClr val="bg2">
                    <a:lumMod val="25000"/>
                  </a:schemeClr>
                </a:solidFill>
                <a:latin typeface="+mn-lt"/>
              </a:rPr>
              <a:t>Compliance with State Laws</a:t>
            </a:r>
          </a:p>
        </p:txBody>
      </p:sp>
      <p:sp>
        <p:nvSpPr>
          <p:cNvPr id="330755" name="Text Box 3"/>
          <p:cNvSpPr txBox="1">
            <a:spLocks noChangeArrowheads="1"/>
          </p:cNvSpPr>
          <p:nvPr/>
        </p:nvSpPr>
        <p:spPr bwMode="auto">
          <a:xfrm>
            <a:off x="457200" y="1898650"/>
            <a:ext cx="8305800" cy="4054956"/>
          </a:xfrm>
          <a:prstGeom prst="rect">
            <a:avLst/>
          </a:prstGeom>
          <a:solidFill>
            <a:schemeClr val="bg1"/>
          </a:solidFill>
          <a:ln w="9525">
            <a:solidFill>
              <a:srgbClr val="000000"/>
            </a:solidFill>
            <a:miter lim="800000"/>
            <a:headEnd/>
            <a:tailEnd/>
          </a:ln>
          <a:effectLst/>
        </p:spPr>
        <p:txBody>
          <a:bodyPr lIns="182880">
            <a:spAutoFit/>
          </a:bodyPr>
          <a:lstStyle/>
          <a:p>
            <a:pPr eaLnBrk="0" hangingPunct="0">
              <a:defRPr/>
            </a:pPr>
            <a:endParaRPr lang="en-US" sz="1050" dirty="0">
              <a:effectLst>
                <a:outerShdw blurRad="38100" dist="38100" dir="2700000" algn="tl">
                  <a:srgbClr val="000000">
                    <a:alpha val="43137"/>
                  </a:srgbClr>
                </a:outerShdw>
              </a:effectLst>
              <a:latin typeface="Times New Roman" charset="0"/>
            </a:endParaRPr>
          </a:p>
          <a:p>
            <a:pPr eaLnBrk="0" hangingPunct="0">
              <a:defRPr/>
            </a:pPr>
            <a:r>
              <a:rPr lang="en-US" sz="2400" dirty="0">
                <a:solidFill>
                  <a:schemeClr val="bg2">
                    <a:lumMod val="25000"/>
                  </a:schemeClr>
                </a:solidFill>
                <a:latin typeface="Times New Roman" charset="0"/>
              </a:rPr>
              <a:t>IC §144A.3 (4)</a:t>
            </a:r>
          </a:p>
          <a:p>
            <a:pPr algn="just" eaLnBrk="0" hangingPunct="0">
              <a:defRPr/>
            </a:pPr>
            <a:r>
              <a:rPr lang="en-US" sz="2100" dirty="0" smtClean="0">
                <a:solidFill>
                  <a:schemeClr val="tx1"/>
                </a:solidFill>
                <a:latin typeface="Times New Roman" charset="0"/>
              </a:rPr>
              <a:t>A </a:t>
            </a:r>
            <a:r>
              <a:rPr lang="en-US" sz="2100" dirty="0">
                <a:solidFill>
                  <a:schemeClr val="tx1"/>
                </a:solidFill>
                <a:latin typeface="Times New Roman" charset="0"/>
              </a:rPr>
              <a:t>declaration or similar document executed in another state or jurisdiction in compliance with the law of that state or jurisdiction shall be deemed valid and enforceable in this state, to the extent the declaration or similar document is consistent with the laws of this state.  A declaration or similar document executed by a veteran of the armed forces which is in compliance with the federal department of veterans affairs advance directive requirements shall be deemed valid and enforceable.</a:t>
            </a:r>
          </a:p>
          <a:p>
            <a:pPr eaLnBrk="0" hangingPunct="0">
              <a:defRPr/>
            </a:pPr>
            <a:endParaRPr lang="en-US" sz="1000" dirty="0">
              <a:solidFill>
                <a:schemeClr val="tx1"/>
              </a:solidFill>
              <a:latin typeface="Times New Roman" charset="0"/>
            </a:endParaRPr>
          </a:p>
          <a:p>
            <a:pPr eaLnBrk="0" hangingPunct="0">
              <a:defRPr/>
            </a:pPr>
            <a:r>
              <a:rPr lang="en-US" sz="2400" dirty="0">
                <a:solidFill>
                  <a:schemeClr val="bg2">
                    <a:lumMod val="25000"/>
                  </a:schemeClr>
                </a:solidFill>
                <a:latin typeface="Times New Roman" charset="0"/>
              </a:rPr>
              <a:t>UHCDA </a:t>
            </a:r>
            <a:r>
              <a:rPr lang="en-US" sz="2400" dirty="0" smtClean="0">
                <a:solidFill>
                  <a:schemeClr val="bg2">
                    <a:lumMod val="25000"/>
                  </a:schemeClr>
                </a:solidFill>
                <a:latin typeface="Times New Roman" charset="0"/>
              </a:rPr>
              <a:t>Sec.2(h)</a:t>
            </a:r>
            <a:endParaRPr lang="en-US" sz="2400" dirty="0">
              <a:solidFill>
                <a:schemeClr val="bg2">
                  <a:lumMod val="25000"/>
                </a:schemeClr>
              </a:solidFill>
              <a:latin typeface="Times New Roman" charset="0"/>
            </a:endParaRPr>
          </a:p>
          <a:p>
            <a:pPr algn="just" eaLnBrk="0" hangingPunct="0">
              <a:defRPr/>
            </a:pPr>
            <a:r>
              <a:rPr lang="en-US" sz="2100" dirty="0" smtClean="0">
                <a:solidFill>
                  <a:schemeClr val="tx1"/>
                </a:solidFill>
                <a:latin typeface="Times New Roman" charset="0"/>
              </a:rPr>
              <a:t>An advance health-care directive is valid … if it complies with this [Act], regardless of when or where executed or communicated.</a:t>
            </a:r>
            <a:endParaRPr lang="en-US" sz="2100" dirty="0">
              <a:solidFill>
                <a:schemeClr val="tx1"/>
              </a:solidFill>
              <a:latin typeface="Times New Roman" charset="0"/>
            </a:endParaRPr>
          </a:p>
        </p:txBody>
      </p:sp>
      <p:grpSp>
        <p:nvGrpSpPr>
          <p:cNvPr id="2" name="Group 3"/>
          <p:cNvGrpSpPr/>
          <p:nvPr/>
        </p:nvGrpSpPr>
        <p:grpSpPr>
          <a:xfrm>
            <a:off x="0" y="156845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52400" y="228600"/>
            <a:ext cx="9448800" cy="2308324"/>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Drafting Advance Directives:</a:t>
            </a:r>
          </a:p>
          <a:p>
            <a:pPr algn="ctr" eaLnBrk="0" hangingPunct="0">
              <a:spcBef>
                <a:spcPts val="0"/>
              </a:spcBef>
              <a:defRPr/>
            </a:pPr>
            <a:r>
              <a:rPr lang="en-US" sz="3600" dirty="0" smtClean="0">
                <a:solidFill>
                  <a:schemeClr val="bg2">
                    <a:lumMod val="25000"/>
                  </a:schemeClr>
                </a:solidFill>
                <a:latin typeface="+mn-lt"/>
              </a:rPr>
              <a:t>Use of Statutory Forms,</a:t>
            </a:r>
          </a:p>
          <a:p>
            <a:pPr algn="ctr" eaLnBrk="0" hangingPunct="0">
              <a:spcBef>
                <a:spcPts val="0"/>
              </a:spcBef>
              <a:defRPr/>
            </a:pPr>
            <a:r>
              <a:rPr lang="en-US" sz="3600" dirty="0" smtClean="0">
                <a:solidFill>
                  <a:schemeClr val="bg2">
                    <a:lumMod val="25000"/>
                  </a:schemeClr>
                </a:solidFill>
              </a:rPr>
              <a:t>Mandatory </a:t>
            </a:r>
            <a:r>
              <a:rPr lang="en-US" sz="3600" dirty="0">
                <a:solidFill>
                  <a:schemeClr val="bg2">
                    <a:lumMod val="25000"/>
                  </a:schemeClr>
                </a:solidFill>
              </a:rPr>
              <a:t>vs. Optional</a:t>
            </a:r>
          </a:p>
          <a:p>
            <a:pPr algn="ctr" eaLnBrk="0" hangingPunct="0">
              <a:spcBef>
                <a:spcPts val="0"/>
              </a:spcBef>
              <a:defRPr/>
            </a:pPr>
            <a:endParaRPr lang="en-US" sz="3600" dirty="0">
              <a:solidFill>
                <a:schemeClr val="bg2">
                  <a:lumMod val="25000"/>
                </a:schemeClr>
              </a:solidFill>
              <a:latin typeface="+mn-lt"/>
            </a:endParaRPr>
          </a:p>
        </p:txBody>
      </p:sp>
      <p:sp>
        <p:nvSpPr>
          <p:cNvPr id="330755" name="Text Box 3"/>
          <p:cNvSpPr txBox="1">
            <a:spLocks noChangeArrowheads="1"/>
          </p:cNvSpPr>
          <p:nvPr/>
        </p:nvSpPr>
        <p:spPr bwMode="auto">
          <a:xfrm>
            <a:off x="457200" y="2514600"/>
            <a:ext cx="8305800" cy="2846933"/>
          </a:xfrm>
          <a:prstGeom prst="rect">
            <a:avLst/>
          </a:prstGeom>
          <a:solidFill>
            <a:schemeClr val="bg1"/>
          </a:solidFill>
          <a:ln w="9525">
            <a:solidFill>
              <a:srgbClr val="000000"/>
            </a:solidFill>
            <a:miter lim="800000"/>
            <a:headEnd/>
            <a:tailEnd/>
          </a:ln>
          <a:effectLst/>
        </p:spPr>
        <p:txBody>
          <a:bodyPr lIns="182880">
            <a:spAutoFit/>
          </a:bodyPr>
          <a:lstStyle/>
          <a:p>
            <a:pPr eaLnBrk="0" hangingPunct="0">
              <a:defRPr/>
            </a:pPr>
            <a:r>
              <a:rPr lang="en-US" sz="3200" dirty="0" smtClean="0">
                <a:solidFill>
                  <a:schemeClr val="bg2">
                    <a:lumMod val="25000"/>
                  </a:schemeClr>
                </a:solidFill>
                <a:latin typeface="+mn-lt"/>
              </a:rPr>
              <a:t>Problem</a:t>
            </a:r>
            <a:endParaRPr lang="en-US" sz="3200" dirty="0">
              <a:solidFill>
                <a:schemeClr val="bg2">
                  <a:lumMod val="25000"/>
                </a:schemeClr>
              </a:solidFill>
              <a:latin typeface="+mn-lt"/>
            </a:endParaRPr>
          </a:p>
          <a:p>
            <a:pPr algn="just" eaLnBrk="0" hangingPunct="0">
              <a:defRPr/>
            </a:pPr>
            <a:r>
              <a:rPr lang="en-US" sz="2100" dirty="0" smtClean="0">
                <a:solidFill>
                  <a:schemeClr val="tx1"/>
                </a:solidFill>
                <a:latin typeface="+mn-lt"/>
              </a:rPr>
              <a:t>Hawaii Revised Statutes § 327E-16 states:</a:t>
            </a:r>
          </a:p>
          <a:p>
            <a:pPr lvl="1" algn="just" eaLnBrk="0" hangingPunct="0">
              <a:defRPr/>
            </a:pPr>
            <a:r>
              <a:rPr lang="en-US" sz="2100" dirty="0" smtClean="0">
                <a:solidFill>
                  <a:schemeClr val="tx1"/>
                </a:solidFill>
                <a:latin typeface="Times New Roman" charset="0"/>
              </a:rPr>
              <a:t>“</a:t>
            </a:r>
            <a:r>
              <a:rPr lang="en-US" sz="2100" i="1" dirty="0" smtClean="0">
                <a:solidFill>
                  <a:schemeClr val="tx1"/>
                </a:solidFill>
                <a:latin typeface="Times New Roman" charset="0"/>
              </a:rPr>
              <a:t>The following sample form may be used to create an advance health-care directive. This form may be duplicated. This form may be modified to suit the needs of the person or a completely different form may be used that contains the substance of the following form.</a:t>
            </a:r>
            <a:r>
              <a:rPr lang="en-US" sz="2100" dirty="0">
                <a:solidFill>
                  <a:schemeClr val="tx1"/>
                </a:solidFill>
                <a:latin typeface="Times New Roman" charset="0"/>
              </a:rPr>
              <a:t> </a:t>
            </a:r>
            <a:r>
              <a:rPr lang="en-US" sz="2100" dirty="0" smtClean="0">
                <a:solidFill>
                  <a:schemeClr val="tx1"/>
                </a:solidFill>
                <a:latin typeface="Times New Roman" charset="0"/>
              </a:rPr>
              <a:t>…”</a:t>
            </a:r>
            <a:r>
              <a:rPr lang="en-US" sz="2100" i="1" dirty="0" smtClean="0">
                <a:solidFill>
                  <a:schemeClr val="tx1"/>
                </a:solidFill>
                <a:latin typeface="Times New Roman" charset="0"/>
              </a:rPr>
              <a:t> </a:t>
            </a:r>
            <a:r>
              <a:rPr lang="en-US" sz="2100" dirty="0" smtClean="0">
                <a:solidFill>
                  <a:schemeClr val="tx1"/>
                </a:solidFill>
                <a:latin typeface="Times New Roman" charset="0"/>
              </a:rPr>
              <a:t>[form omitted]</a:t>
            </a:r>
          </a:p>
          <a:p>
            <a:pPr lvl="1" algn="just" eaLnBrk="0" hangingPunct="0">
              <a:defRPr/>
            </a:pPr>
            <a:endParaRPr lang="en-US" sz="2100" dirty="0" smtClean="0">
              <a:solidFill>
                <a:schemeClr val="tx1"/>
              </a:solidFill>
              <a:latin typeface="+mn-lt"/>
            </a:endParaRPr>
          </a:p>
        </p:txBody>
      </p:sp>
      <p:grpSp>
        <p:nvGrpSpPr>
          <p:cNvPr id="2" name="Group 3"/>
          <p:cNvGrpSpPr/>
          <p:nvPr/>
        </p:nvGrpSpPr>
        <p:grpSpPr>
          <a:xfrm>
            <a:off x="0" y="2135326"/>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22676511"/>
      </p:ext>
    </p:extLst>
  </p:cSld>
  <p:clrMapOvr>
    <a:masterClrMapping/>
  </p:clrMapOvr>
  <p:transition spd="med">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Rectangle 1026"/>
          <p:cNvSpPr>
            <a:spLocks noChangeArrowheads="1"/>
          </p:cNvSpPr>
          <p:nvPr/>
        </p:nvSpPr>
        <p:spPr bwMode="auto">
          <a:xfrm>
            <a:off x="0" y="304800"/>
            <a:ext cx="9144000" cy="914400"/>
          </a:xfrm>
          <a:prstGeom prst="rect">
            <a:avLst/>
          </a:prstGeom>
          <a:noFill/>
          <a:ln w="9525">
            <a:noFill/>
            <a:miter lim="800000"/>
            <a:headEnd/>
            <a:tailEnd/>
          </a:ln>
          <a:effectLst/>
        </p:spPr>
        <p:txBody>
          <a:bodyPr anchor="ctr"/>
          <a:lstStyle/>
          <a:p>
            <a:pPr algn="ctr" eaLnBrk="0" hangingPunct="0">
              <a:defRPr/>
            </a:pPr>
            <a:r>
              <a:rPr lang="en-US" sz="3600" dirty="0">
                <a:solidFill>
                  <a:schemeClr val="bg2">
                    <a:lumMod val="25000"/>
                  </a:schemeClr>
                </a:solidFill>
                <a:latin typeface="+mn-lt"/>
              </a:rPr>
              <a:t>Federal Law:</a:t>
            </a:r>
            <a:br>
              <a:rPr lang="en-US" sz="3600" dirty="0">
                <a:solidFill>
                  <a:schemeClr val="bg2">
                    <a:lumMod val="25000"/>
                  </a:schemeClr>
                </a:solidFill>
                <a:latin typeface="+mn-lt"/>
              </a:rPr>
            </a:br>
            <a:r>
              <a:rPr lang="en-US" sz="3600" dirty="0">
                <a:solidFill>
                  <a:schemeClr val="bg2">
                    <a:lumMod val="25000"/>
                  </a:schemeClr>
                </a:solidFill>
                <a:latin typeface="+mn-lt"/>
              </a:rPr>
              <a:t> Patient Self-Determination Act (1990)</a:t>
            </a:r>
          </a:p>
        </p:txBody>
      </p:sp>
      <p:sp>
        <p:nvSpPr>
          <p:cNvPr id="352259" name="Rectangle 1027"/>
          <p:cNvSpPr>
            <a:spLocks noChangeArrowheads="1"/>
          </p:cNvSpPr>
          <p:nvPr/>
        </p:nvSpPr>
        <p:spPr bwMode="auto">
          <a:xfrm>
            <a:off x="228600" y="2057400"/>
            <a:ext cx="8686800" cy="4495800"/>
          </a:xfrm>
          <a:prstGeom prst="rect">
            <a:avLst/>
          </a:prstGeom>
          <a:solidFill>
            <a:schemeClr val="bg1"/>
          </a:solidFill>
          <a:ln w="9525">
            <a:solidFill>
              <a:srgbClr val="000000"/>
            </a:solidFill>
            <a:miter lim="800000"/>
            <a:headEnd/>
            <a:tailEnd/>
          </a:ln>
          <a:effectLst/>
        </p:spPr>
        <p:txBody>
          <a:bodyPr/>
          <a:lstStyle/>
          <a:p>
            <a:pPr marL="342900" indent="-342900" eaLnBrk="0" hangingPunct="0">
              <a:spcBef>
                <a:spcPct val="20000"/>
              </a:spcBef>
              <a:defRPr/>
            </a:pPr>
            <a:r>
              <a:rPr lang="en-US" sz="3200" dirty="0">
                <a:solidFill>
                  <a:schemeClr val="tx1"/>
                </a:solidFill>
                <a:effectLst>
                  <a:outerShdw blurRad="38100" dist="38100" dir="2700000" algn="tl">
                    <a:srgbClr val="000000"/>
                  </a:outerShdw>
                </a:effectLst>
                <a:latin typeface="Arial" charset="0"/>
              </a:rPr>
              <a:t>   </a:t>
            </a:r>
            <a:r>
              <a:rPr lang="en-US" sz="2400" dirty="0">
                <a:solidFill>
                  <a:schemeClr val="tx1"/>
                </a:solidFill>
                <a:latin typeface="Times New Roman" charset="0"/>
              </a:rPr>
              <a:t>Requires Hospitals, NHs, HHAs and HMOs in Medicare or Medicaid to:</a:t>
            </a:r>
          </a:p>
          <a:p>
            <a:pPr marL="914400" lvl="1" indent="-457200" eaLnBrk="0" hangingPunct="0">
              <a:spcBef>
                <a:spcPct val="20000"/>
              </a:spcBef>
              <a:buFont typeface="+mj-lt"/>
              <a:buAutoNum type="arabicPeriod"/>
              <a:defRPr/>
            </a:pPr>
            <a:r>
              <a:rPr lang="en-US" sz="2400" dirty="0">
                <a:solidFill>
                  <a:schemeClr val="tx1"/>
                </a:solidFill>
                <a:latin typeface="Times New Roman" charset="0"/>
              </a:rPr>
              <a:t>Give </a:t>
            </a:r>
            <a:r>
              <a:rPr lang="en-US" sz="2400" i="1" dirty="0">
                <a:solidFill>
                  <a:schemeClr val="tx1"/>
                </a:solidFill>
                <a:latin typeface="Times New Roman" charset="0"/>
              </a:rPr>
              <a:t>all</a:t>
            </a:r>
            <a:r>
              <a:rPr lang="en-US" sz="2400" dirty="0">
                <a:solidFill>
                  <a:schemeClr val="tx1"/>
                </a:solidFill>
                <a:latin typeface="Times New Roman" charset="0"/>
              </a:rPr>
              <a:t> adults at admission written info about:</a:t>
            </a:r>
          </a:p>
          <a:p>
            <a:pPr marL="1828800" lvl="3" indent="-457200" eaLnBrk="0" hangingPunct="0">
              <a:spcBef>
                <a:spcPct val="20000"/>
              </a:spcBef>
              <a:buFont typeface="Arial" pitchFamily="34" charset="0"/>
              <a:buChar char="•"/>
              <a:defRPr/>
            </a:pPr>
            <a:r>
              <a:rPr lang="en-US" sz="2400" dirty="0">
                <a:solidFill>
                  <a:schemeClr val="tx1"/>
                </a:solidFill>
                <a:latin typeface="Times New Roman" charset="0"/>
              </a:rPr>
              <a:t>their health care decision-making rights, and</a:t>
            </a:r>
          </a:p>
          <a:p>
            <a:pPr marL="1828800" lvl="3" indent="-457200" eaLnBrk="0" hangingPunct="0">
              <a:spcBef>
                <a:spcPct val="20000"/>
              </a:spcBef>
              <a:buFont typeface="Arial" pitchFamily="34" charset="0"/>
              <a:buChar char="•"/>
              <a:defRPr/>
            </a:pPr>
            <a:r>
              <a:rPr lang="en-US" sz="2400" dirty="0">
                <a:solidFill>
                  <a:schemeClr val="tx1"/>
                </a:solidFill>
                <a:latin typeface="Times New Roman" charset="0"/>
              </a:rPr>
              <a:t>facility policies with respect to advance directives;</a:t>
            </a:r>
          </a:p>
          <a:p>
            <a:pPr marL="914400" lvl="1" indent="-457200" eaLnBrk="0" hangingPunct="0">
              <a:spcBef>
                <a:spcPct val="20000"/>
              </a:spcBef>
              <a:buFont typeface="+mj-lt"/>
              <a:buAutoNum type="arabicPeriod"/>
              <a:defRPr/>
            </a:pPr>
            <a:r>
              <a:rPr lang="en-US" sz="2400" dirty="0">
                <a:solidFill>
                  <a:schemeClr val="tx1"/>
                </a:solidFill>
                <a:latin typeface="Times New Roman" charset="0"/>
              </a:rPr>
              <a:t>Ask them if they have an advance directive and document it in their medical record;</a:t>
            </a:r>
          </a:p>
          <a:p>
            <a:pPr marL="914400" lvl="1" indent="-457200" eaLnBrk="0" hangingPunct="0">
              <a:spcBef>
                <a:spcPct val="20000"/>
              </a:spcBef>
              <a:buFont typeface="+mj-lt"/>
              <a:buAutoNum type="arabicPeriod"/>
              <a:defRPr/>
            </a:pPr>
            <a:r>
              <a:rPr lang="en-US" sz="2400" dirty="0">
                <a:solidFill>
                  <a:schemeClr val="tx1"/>
                </a:solidFill>
                <a:latin typeface="Times New Roman" charset="0"/>
              </a:rPr>
              <a:t>Provide education to staff &amp; community on issues re advance directives;</a:t>
            </a:r>
          </a:p>
          <a:p>
            <a:pPr marL="914400" lvl="1" indent="-457200" eaLnBrk="0" hangingPunct="0">
              <a:spcBef>
                <a:spcPct val="20000"/>
              </a:spcBef>
              <a:buFont typeface="+mj-lt"/>
              <a:buAutoNum type="arabicPeriod"/>
              <a:defRPr/>
            </a:pPr>
            <a:r>
              <a:rPr lang="en-US" sz="2400" dirty="0">
                <a:solidFill>
                  <a:schemeClr val="tx1"/>
                </a:solidFill>
                <a:latin typeface="Times New Roman" charset="0"/>
              </a:rPr>
              <a:t>Never discriminate based on advance directives.</a:t>
            </a:r>
          </a:p>
        </p:txBody>
      </p:sp>
      <p:grpSp>
        <p:nvGrpSpPr>
          <p:cNvPr id="2" name="Group 3"/>
          <p:cNvGrpSpPr/>
          <p:nvPr/>
        </p:nvGrpSpPr>
        <p:grpSpPr>
          <a:xfrm>
            <a:off x="0" y="16002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47927587"/>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Group 16"/>
          <p:cNvGrpSpPr>
            <a:grpSpLocks/>
          </p:cNvGrpSpPr>
          <p:nvPr/>
        </p:nvGrpSpPr>
        <p:grpSpPr bwMode="auto">
          <a:xfrm>
            <a:off x="1600200" y="685800"/>
            <a:ext cx="5715000" cy="5457825"/>
            <a:chOff x="1600200" y="685800"/>
            <a:chExt cx="5715000" cy="5458566"/>
          </a:xfrm>
        </p:grpSpPr>
        <p:grpSp>
          <p:nvGrpSpPr>
            <p:cNvPr id="28675" name="Group 14"/>
            <p:cNvGrpSpPr>
              <a:grpSpLocks/>
            </p:cNvGrpSpPr>
            <p:nvPr/>
          </p:nvGrpSpPr>
          <p:grpSpPr bwMode="auto">
            <a:xfrm>
              <a:off x="1600200" y="685800"/>
              <a:ext cx="5715000" cy="5458566"/>
              <a:chOff x="1600200" y="685800"/>
              <a:chExt cx="5715000" cy="5458566"/>
            </a:xfrm>
          </p:grpSpPr>
          <p:pic>
            <p:nvPicPr>
              <p:cNvPr id="28677" name="Picture 14" descr="http://t2.gstatic.com/images?q=tbn:eXQujEZy6R35lM:http://www.rwhc.com/car07/6-07b.jpg&amp;t=1"/>
              <p:cNvPicPr>
                <a:picLocks noChangeAspect="1" noChangeArrowheads="1"/>
              </p:cNvPicPr>
              <p:nvPr/>
            </p:nvPicPr>
            <p:blipFill>
              <a:blip r:embed="rId2" cstate="print"/>
              <a:srcRect/>
              <a:stretch>
                <a:fillRect/>
              </a:stretch>
            </p:blipFill>
            <p:spPr bwMode="auto">
              <a:xfrm>
                <a:off x="1600200" y="685800"/>
                <a:ext cx="5715000" cy="5458566"/>
              </a:xfrm>
              <a:prstGeom prst="rect">
                <a:avLst/>
              </a:prstGeom>
              <a:noFill/>
              <a:ln w="9525">
                <a:noFill/>
                <a:miter lim="800000"/>
                <a:headEnd/>
                <a:tailEnd/>
              </a:ln>
            </p:spPr>
          </p:pic>
          <p:sp>
            <p:nvSpPr>
              <p:cNvPr id="28678" name="TextBox 13"/>
              <p:cNvSpPr txBox="1">
                <a:spLocks noChangeArrowheads="1"/>
              </p:cNvSpPr>
              <p:nvPr/>
            </p:nvSpPr>
            <p:spPr bwMode="auto">
              <a:xfrm>
                <a:off x="1676400" y="5638800"/>
                <a:ext cx="5562600" cy="400110"/>
              </a:xfrm>
              <a:prstGeom prst="rect">
                <a:avLst/>
              </a:prstGeom>
              <a:solidFill>
                <a:schemeClr val="bg1"/>
              </a:solidFill>
              <a:ln w="9525">
                <a:noFill/>
                <a:miter lim="800000"/>
                <a:headEnd/>
                <a:tailEnd/>
              </a:ln>
            </p:spPr>
            <p:txBody>
              <a:bodyPr>
                <a:spAutoFit/>
              </a:bodyPr>
              <a:lstStyle/>
              <a:p>
                <a:pPr algn="ctr"/>
                <a:r>
                  <a:rPr lang="en-US" sz="2000" dirty="0">
                    <a:solidFill>
                      <a:schemeClr val="tx1"/>
                    </a:solidFill>
                  </a:rPr>
                  <a:t>“My advance directive was for you not to show up.”</a:t>
                </a:r>
                <a:endParaRPr lang="en-US" dirty="0">
                  <a:solidFill>
                    <a:schemeClr val="tx1"/>
                  </a:solidFill>
                </a:endParaRPr>
              </a:p>
            </p:txBody>
          </p:sp>
        </p:grpSp>
        <p:sp>
          <p:nvSpPr>
            <p:cNvPr id="28676" name="TextBox 15"/>
            <p:cNvSpPr txBox="1">
              <a:spLocks noChangeArrowheads="1"/>
            </p:cNvSpPr>
            <p:nvPr/>
          </p:nvSpPr>
          <p:spPr bwMode="auto">
            <a:xfrm>
              <a:off x="1676400" y="762000"/>
              <a:ext cx="2971800" cy="400110"/>
            </a:xfrm>
            <a:prstGeom prst="rect">
              <a:avLst/>
            </a:prstGeom>
            <a:solidFill>
              <a:schemeClr val="bg1"/>
            </a:solidFill>
            <a:ln w="9525">
              <a:noFill/>
              <a:miter lim="800000"/>
              <a:headEnd/>
              <a:tailEnd/>
            </a:ln>
          </p:spPr>
          <p:txBody>
            <a:bodyPr>
              <a:spAutoFit/>
            </a:bodyPr>
            <a:lstStyle/>
            <a:p>
              <a:r>
                <a:rPr lang="en-US" sz="2000" b="1">
                  <a:solidFill>
                    <a:schemeClr val="tx1"/>
                  </a:solidFill>
                </a:rPr>
                <a:t>RWHC Eye on Health</a:t>
              </a:r>
              <a:endParaRPr lang="en-US" b="1">
                <a:solidFill>
                  <a:schemeClr val="tx1"/>
                </a:solidFill>
              </a:endParaRPr>
            </a:p>
          </p:txBody>
        </p:sp>
      </p:grpSp>
    </p:spTree>
  </p:cSld>
  <p:clrMapOvr>
    <a:masterClrMapping/>
  </p:clrMapOvr>
  <p:transition spd="med">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438400"/>
            <a:ext cx="9144000" cy="1077218"/>
          </a:xfrm>
          <a:prstGeom prst="rect">
            <a:avLst/>
          </a:prstGeom>
          <a:noFill/>
          <a:ln w="9525">
            <a:noFill/>
            <a:miter lim="800000"/>
            <a:headEnd/>
            <a:tailEnd/>
          </a:ln>
          <a:effectLst/>
        </p:spPr>
        <p:txBody>
          <a:bodyPr>
            <a:spAutoFit/>
          </a:bodyPr>
          <a:lstStyle/>
          <a:p>
            <a:pPr algn="ctr" eaLnBrk="0" hangingPunct="0">
              <a:defRPr/>
            </a:pPr>
            <a:r>
              <a:rPr lang="en-US" sz="3200" b="1" dirty="0" smtClean="0">
                <a:solidFill>
                  <a:schemeClr val="bg2">
                    <a:lumMod val="25000"/>
                  </a:schemeClr>
                </a:solidFill>
                <a:latin typeface="+mn-lt"/>
              </a:rPr>
              <a:t>2. TOWARDS MORE EFFECTIVE</a:t>
            </a:r>
          </a:p>
          <a:p>
            <a:pPr algn="ctr" eaLnBrk="0" hangingPunct="0">
              <a:defRPr/>
            </a:pPr>
            <a:r>
              <a:rPr lang="en-US" sz="3200" b="1" dirty="0" smtClean="0">
                <a:solidFill>
                  <a:schemeClr val="bg2">
                    <a:lumMod val="25000"/>
                  </a:schemeClr>
                </a:solidFill>
                <a:latin typeface="+mn-lt"/>
              </a:rPr>
              <a:t>ADVANCE PLANNING</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163426587"/>
      </p:ext>
    </p:extLst>
  </p:cSld>
  <p:clrMapOvr>
    <a:masterClrMapping/>
  </p:clrMapOvr>
  <p:transition spd="med">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bwMode="auto">
          <a:xfrm>
            <a:off x="381000" y="2133600"/>
            <a:ext cx="8305800" cy="2215991"/>
          </a:xfrm>
          <a:prstGeom prst="rect">
            <a:avLst/>
          </a:prstGeom>
          <a:solidFill>
            <a:schemeClr val="bg1"/>
          </a:solidFill>
          <a:ln>
            <a:solidFill>
              <a:srgbClr val="000000"/>
            </a:solidFill>
          </a:ln>
        </p:spPr>
        <p:txBody>
          <a:bodyPr>
            <a:spAutoFit/>
          </a:bodyPr>
          <a:lstStyle/>
          <a:p>
            <a:pPr algn="ctr" eaLnBrk="0" hangingPunct="0">
              <a:defRPr/>
            </a:pPr>
            <a:r>
              <a:rPr lang="en-US" dirty="0">
                <a:solidFill>
                  <a:schemeClr val="bg2">
                    <a:lumMod val="25000"/>
                  </a:schemeClr>
                </a:solidFill>
                <a:latin typeface="Arial" pitchFamily="34" charset="0"/>
                <a:cs typeface="Arial" pitchFamily="34" charset="0"/>
              </a:rPr>
              <a:t>Should your advance directive include as specific instructions as possible?</a:t>
            </a:r>
          </a:p>
          <a:p>
            <a:pPr eaLnBrk="0" hangingPunct="0">
              <a:defRPr/>
            </a:pPr>
            <a:endParaRPr lang="en-US" dirty="0">
              <a:solidFill>
                <a:srgbClr val="0C0CC4"/>
              </a:solidFill>
              <a:latin typeface="Arial" pitchFamily="34" charset="0"/>
              <a:cs typeface="Arial" pitchFamily="34" charset="0"/>
            </a:endParaRPr>
          </a:p>
          <a:p>
            <a:pPr eaLnBrk="0" hangingPunct="0">
              <a:defRPr/>
            </a:pPr>
            <a:r>
              <a:rPr lang="en-US" sz="2700" dirty="0">
                <a:solidFill>
                  <a:srgbClr val="EF259D"/>
                </a:solidFill>
                <a:latin typeface="Tahoma" pitchFamily="34" charset="0"/>
                <a:cs typeface="Tahoma" pitchFamily="34" charset="0"/>
              </a:rPr>
              <a:t>Only if you have a crystal ball and a medical degree.</a:t>
            </a:r>
          </a:p>
          <a:p>
            <a:pPr eaLnBrk="0" hangingPunct="0">
              <a:defRPr/>
            </a:pPr>
            <a:r>
              <a:rPr lang="en-US" sz="2700" dirty="0">
                <a:solidFill>
                  <a:schemeClr val="accent6">
                    <a:lumMod val="50000"/>
                  </a:schemeClr>
                </a:solidFill>
                <a:latin typeface="Arial" pitchFamily="34" charset="0"/>
                <a:cs typeface="Arial" pitchFamily="34" charset="0"/>
              </a:rPr>
              <a:t> </a:t>
            </a:r>
          </a:p>
        </p:txBody>
      </p:sp>
      <p:sp>
        <p:nvSpPr>
          <p:cNvPr id="7" name="Rectangle 2"/>
          <p:cNvSpPr txBox="1">
            <a:spLocks noChangeArrowheads="1"/>
          </p:cNvSpPr>
          <p:nvPr/>
        </p:nvSpPr>
        <p:spPr>
          <a:xfrm>
            <a:off x="0" y="304800"/>
            <a:ext cx="9144000" cy="1447800"/>
          </a:xfrm>
          <a:prstGeom prst="rect">
            <a:avLst/>
          </a:prstGeom>
        </p:spPr>
        <p:txBody>
          <a:bodyPr/>
          <a:lstStyle/>
          <a:p>
            <a:pPr algn="ctr" eaLnBrk="0" hangingPunct="0">
              <a:defRPr/>
            </a:pPr>
            <a:r>
              <a:rPr lang="en-US" sz="3600" dirty="0">
                <a:solidFill>
                  <a:schemeClr val="bg2">
                    <a:lumMod val="25000"/>
                  </a:schemeClr>
                </a:solidFill>
                <a:latin typeface="+mn-lt"/>
              </a:rPr>
              <a:t>Issues: Advance </a:t>
            </a:r>
            <a:r>
              <a:rPr lang="en-US" sz="3600" dirty="0" smtClean="0">
                <a:solidFill>
                  <a:schemeClr val="bg2">
                    <a:lumMod val="25000"/>
                  </a:schemeClr>
                </a:solidFill>
                <a:latin typeface="+mn-lt"/>
              </a:rPr>
              <a:t>Directives</a:t>
            </a:r>
          </a:p>
          <a:p>
            <a:pPr algn="ctr" eaLnBrk="0" hangingPunct="0">
              <a:defRPr/>
            </a:pPr>
            <a:r>
              <a:rPr lang="en-US" sz="3600" dirty="0" smtClean="0">
                <a:solidFill>
                  <a:schemeClr val="bg2">
                    <a:lumMod val="25000"/>
                  </a:schemeClr>
                </a:solidFill>
                <a:latin typeface="+mn-lt"/>
              </a:rPr>
              <a:t>Specificity</a:t>
            </a:r>
            <a:endParaRPr lang="en-US" sz="3600" dirty="0">
              <a:solidFill>
                <a:schemeClr val="bg2">
                  <a:lumMod val="25000"/>
                </a:schemeClr>
              </a:solidFill>
              <a:latin typeface="+mn-lt"/>
            </a:endParaRPr>
          </a:p>
        </p:txBody>
      </p:sp>
      <p:pic>
        <p:nvPicPr>
          <p:cNvPr id="22538" name="Picture 10" descr="C:\Documents and Settings\kwinebol\Local Settings\Temporary Internet Files\Content.IE5\5PNE5ESZ\MC900434826[1].png"/>
          <p:cNvPicPr>
            <a:picLocks noChangeAspect="1" noChangeArrowheads="1"/>
          </p:cNvPicPr>
          <p:nvPr/>
        </p:nvPicPr>
        <p:blipFill>
          <a:blip r:embed="rId2" cstate="print"/>
          <a:srcRect/>
          <a:stretch>
            <a:fillRect/>
          </a:stretch>
        </p:blipFill>
        <p:spPr bwMode="auto">
          <a:xfrm>
            <a:off x="3505200" y="4191000"/>
            <a:ext cx="1828800" cy="1828800"/>
          </a:xfrm>
          <a:prstGeom prst="rect">
            <a:avLst/>
          </a:prstGeom>
          <a:noFill/>
          <a:ln w="9525">
            <a:noFill/>
            <a:miter lim="800000"/>
            <a:headEnd/>
            <a:tailEnd/>
          </a:ln>
        </p:spPr>
      </p:pic>
      <p:pic>
        <p:nvPicPr>
          <p:cNvPr id="22542" name="Picture 14" descr="C:\Documents and Settings\kwinebol\Local Settings\Temporary Internet Files\Content.IE5\5PNE5ESZ\MC900014671[1].wmf"/>
          <p:cNvPicPr>
            <a:picLocks noChangeAspect="1" noChangeArrowheads="1"/>
          </p:cNvPicPr>
          <p:nvPr/>
        </p:nvPicPr>
        <p:blipFill>
          <a:blip r:embed="rId3" cstate="print"/>
          <a:srcRect/>
          <a:stretch>
            <a:fillRect/>
          </a:stretch>
        </p:blipFill>
        <p:spPr bwMode="auto">
          <a:xfrm rot="1246751">
            <a:off x="3989389" y="4992592"/>
            <a:ext cx="1338262" cy="1682750"/>
          </a:xfrm>
          <a:prstGeom prst="rect">
            <a:avLst/>
          </a:prstGeom>
          <a:noFill/>
          <a:ln w="9525">
            <a:noFill/>
            <a:miter lim="800000"/>
            <a:headEnd/>
            <a:tailEnd/>
          </a:ln>
        </p:spPr>
      </p:pic>
      <p:grpSp>
        <p:nvGrpSpPr>
          <p:cNvPr id="2" name="Group 5"/>
          <p:cNvGrpSpPr/>
          <p:nvPr/>
        </p:nvGrpSpPr>
        <p:grpSpPr>
          <a:xfrm>
            <a:off x="-12700" y="16002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95860574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bwMode="auto">
          <a:xfrm>
            <a:off x="381000" y="2133600"/>
            <a:ext cx="8305800" cy="2677656"/>
          </a:xfrm>
          <a:prstGeom prst="rect">
            <a:avLst/>
          </a:prstGeom>
          <a:solidFill>
            <a:schemeClr val="bg1"/>
          </a:solidFill>
          <a:ln>
            <a:solidFill>
              <a:srgbClr val="000000"/>
            </a:solidFill>
          </a:ln>
        </p:spPr>
        <p:txBody>
          <a:bodyPr>
            <a:spAutoFit/>
          </a:bodyPr>
          <a:lstStyle/>
          <a:p>
            <a:pPr eaLnBrk="0" hangingPunct="0">
              <a:buSzPct val="80000"/>
              <a:defRPr/>
            </a:pPr>
            <a:endParaRPr lang="en-US" sz="2400" dirty="0" smtClean="0">
              <a:solidFill>
                <a:schemeClr val="bg2">
                  <a:lumMod val="25000"/>
                </a:schemeClr>
              </a:solidFill>
              <a:latin typeface="Arial" pitchFamily="34" charset="0"/>
              <a:cs typeface="Arial" pitchFamily="34" charset="0"/>
            </a:endParaRPr>
          </a:p>
          <a:p>
            <a:pPr eaLnBrk="0" hangingPunct="0">
              <a:buSzPct val="80000"/>
              <a:buFont typeface="WP TypographicSymbols" pitchFamily="2" charset="0"/>
              <a:buChar char="9"/>
              <a:defRPr/>
            </a:pPr>
            <a:r>
              <a:rPr lang="en-US" sz="2400" dirty="0" smtClean="0">
                <a:solidFill>
                  <a:schemeClr val="bg2">
                    <a:lumMod val="25000"/>
                  </a:schemeClr>
                </a:solidFill>
                <a:latin typeface="Arial" pitchFamily="34" charset="0"/>
                <a:cs typeface="Arial" pitchFamily="34" charset="0"/>
              </a:rPr>
              <a:t> Specific instructions are not helpful in unforeseen</a:t>
            </a:r>
          </a:p>
          <a:p>
            <a:pPr eaLnBrk="0" hangingPunct="0">
              <a:buSzPct val="80000"/>
              <a:defRPr/>
            </a:pPr>
            <a:r>
              <a:rPr lang="en-US" sz="2400" dirty="0" smtClean="0">
                <a:solidFill>
                  <a:schemeClr val="bg2">
                    <a:lumMod val="25000"/>
                  </a:schemeClr>
                </a:solidFill>
                <a:latin typeface="Arial" pitchFamily="34" charset="0"/>
                <a:cs typeface="Arial" pitchFamily="34" charset="0"/>
              </a:rPr>
              <a:t>   circumstances.</a:t>
            </a:r>
          </a:p>
          <a:p>
            <a:pPr eaLnBrk="0" hangingPunct="0">
              <a:buSzPct val="80000"/>
              <a:buFont typeface="WP TypographicSymbols" pitchFamily="2" charset="0"/>
              <a:buChar char="9"/>
              <a:defRPr/>
            </a:pPr>
            <a:r>
              <a:rPr lang="en-US" sz="2400" dirty="0" smtClean="0">
                <a:solidFill>
                  <a:schemeClr val="bg2">
                    <a:lumMod val="25000"/>
                  </a:schemeClr>
                </a:solidFill>
                <a:latin typeface="Arial" pitchFamily="34" charset="0"/>
                <a:cs typeface="Arial" pitchFamily="34" charset="0"/>
              </a:rPr>
              <a:t> Individuals</a:t>
            </a:r>
            <a:r>
              <a:rPr lang="en-US" sz="2400" dirty="0">
                <a:solidFill>
                  <a:schemeClr val="bg2">
                    <a:lumMod val="25000"/>
                  </a:schemeClr>
                </a:solidFill>
                <a:latin typeface="Arial" pitchFamily="34" charset="0"/>
                <a:cs typeface="Arial" pitchFamily="34" charset="0"/>
              </a:rPr>
              <a:t>’ wishes change over time as their</a:t>
            </a:r>
          </a:p>
          <a:p>
            <a:pPr eaLnBrk="0" hangingPunct="0">
              <a:buSzPct val="80000"/>
              <a:defRPr/>
            </a:pPr>
            <a:r>
              <a:rPr lang="en-US" sz="2400" dirty="0">
                <a:solidFill>
                  <a:schemeClr val="bg2">
                    <a:lumMod val="25000"/>
                  </a:schemeClr>
                </a:solidFill>
                <a:latin typeface="Arial" pitchFamily="34" charset="0"/>
                <a:cs typeface="Arial" pitchFamily="34" charset="0"/>
              </a:rPr>
              <a:t>   circumstances change.</a:t>
            </a:r>
          </a:p>
          <a:p>
            <a:pPr eaLnBrk="0" hangingPunct="0">
              <a:buSzPct val="80000"/>
              <a:buFont typeface="WP TypographicSymbols" pitchFamily="2" charset="0"/>
              <a:buChar char="9"/>
              <a:defRPr/>
            </a:pPr>
            <a:r>
              <a:rPr lang="en-US" sz="2400" dirty="0" smtClean="0">
                <a:solidFill>
                  <a:schemeClr val="bg2">
                    <a:lumMod val="25000"/>
                  </a:schemeClr>
                </a:solidFill>
                <a:latin typeface="Arial" pitchFamily="34" charset="0"/>
                <a:cs typeface="Arial" pitchFamily="34" charset="0"/>
              </a:rPr>
              <a:t> Goals, values, and priorities more helpful to</a:t>
            </a:r>
          </a:p>
          <a:p>
            <a:pPr eaLnBrk="0" hangingPunct="0">
              <a:buSzPct val="80000"/>
              <a:defRPr/>
            </a:pPr>
            <a:r>
              <a:rPr lang="en-US" sz="2400" dirty="0" smtClean="0">
                <a:solidFill>
                  <a:schemeClr val="bg2">
                    <a:lumMod val="25000"/>
                  </a:schemeClr>
                </a:solidFill>
                <a:latin typeface="Arial" pitchFamily="34" charset="0"/>
                <a:cs typeface="Arial" pitchFamily="34" charset="0"/>
              </a:rPr>
              <a:t>   </a:t>
            </a:r>
            <a:r>
              <a:rPr lang="en-US" sz="2400" dirty="0">
                <a:solidFill>
                  <a:schemeClr val="bg2">
                    <a:lumMod val="25000"/>
                  </a:schemeClr>
                </a:solidFill>
                <a:latin typeface="Arial" pitchFamily="34" charset="0"/>
                <a:cs typeface="Arial" pitchFamily="34" charset="0"/>
              </a:rPr>
              <a:t>consider.</a:t>
            </a:r>
            <a:endParaRPr lang="en-US" dirty="0">
              <a:solidFill>
                <a:schemeClr val="bg2">
                  <a:lumMod val="25000"/>
                </a:schemeClr>
              </a:solidFill>
              <a:latin typeface="Arial" pitchFamily="34" charset="0"/>
              <a:cs typeface="Arial" pitchFamily="34" charset="0"/>
            </a:endParaRPr>
          </a:p>
        </p:txBody>
      </p:sp>
      <p:sp>
        <p:nvSpPr>
          <p:cNvPr id="7" name="Rectangle 2"/>
          <p:cNvSpPr txBox="1">
            <a:spLocks noChangeArrowheads="1"/>
          </p:cNvSpPr>
          <p:nvPr/>
        </p:nvSpPr>
        <p:spPr>
          <a:xfrm>
            <a:off x="0" y="304800"/>
            <a:ext cx="9144000" cy="1447800"/>
          </a:xfrm>
          <a:prstGeom prst="rect">
            <a:avLst/>
          </a:prstGeom>
        </p:spPr>
        <p:txBody>
          <a:bodyPr/>
          <a:lstStyle/>
          <a:p>
            <a:pPr algn="ctr" eaLnBrk="0" hangingPunct="0">
              <a:defRPr/>
            </a:pPr>
            <a:r>
              <a:rPr lang="en-US" sz="3600" dirty="0">
                <a:solidFill>
                  <a:schemeClr val="bg2">
                    <a:lumMod val="25000"/>
                  </a:schemeClr>
                </a:solidFill>
                <a:latin typeface="+mn-lt"/>
              </a:rPr>
              <a:t>Issues: Advance </a:t>
            </a:r>
            <a:r>
              <a:rPr lang="en-US" sz="3600" dirty="0" smtClean="0">
                <a:solidFill>
                  <a:schemeClr val="bg2">
                    <a:lumMod val="25000"/>
                  </a:schemeClr>
                </a:solidFill>
                <a:latin typeface="+mn-lt"/>
              </a:rPr>
              <a:t>Directives</a:t>
            </a:r>
          </a:p>
          <a:p>
            <a:pPr algn="ctr" eaLnBrk="0" hangingPunct="0">
              <a:defRPr/>
            </a:pPr>
            <a:r>
              <a:rPr lang="en-US" sz="3600" dirty="0" smtClean="0">
                <a:solidFill>
                  <a:schemeClr val="bg2">
                    <a:lumMod val="25000"/>
                  </a:schemeClr>
                </a:solidFill>
                <a:latin typeface="+mn-lt"/>
              </a:rPr>
              <a:t>Specificity</a:t>
            </a:r>
            <a:endParaRPr lang="en-US" sz="3600" dirty="0">
              <a:solidFill>
                <a:schemeClr val="bg2">
                  <a:lumMod val="25000"/>
                </a:schemeClr>
              </a:solidFill>
              <a:latin typeface="+mn-lt"/>
            </a:endParaRPr>
          </a:p>
        </p:txBody>
      </p:sp>
      <p:grpSp>
        <p:nvGrpSpPr>
          <p:cNvPr id="2" name="Group 5"/>
          <p:cNvGrpSpPr/>
          <p:nvPr/>
        </p:nvGrpSpPr>
        <p:grpSpPr>
          <a:xfrm>
            <a:off x="-12700" y="16002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fontScale="90000"/>
          </a:bodyPr>
          <a:lstStyle/>
          <a:p>
            <a:pPr eaLnBrk="1" fontAlgn="auto" hangingPunct="1">
              <a:spcAft>
                <a:spcPts val="0"/>
              </a:spcAft>
              <a:defRPr/>
            </a:pPr>
            <a:r>
              <a:rPr lang="en-US" sz="3600" dirty="0" smtClean="0">
                <a:effectLst/>
                <a:latin typeface="Arial" charset="0"/>
              </a:rPr>
              <a:t/>
            </a:r>
            <a:br>
              <a:rPr lang="en-US" sz="3600" dirty="0" smtClean="0">
                <a:effectLst/>
                <a:latin typeface="Arial" charset="0"/>
              </a:rPr>
            </a:br>
            <a:r>
              <a:rPr lang="en-US" sz="4000" dirty="0" smtClean="0">
                <a:solidFill>
                  <a:schemeClr val="bg2">
                    <a:lumMod val="25000"/>
                  </a:schemeClr>
                </a:solidFill>
                <a:effectLst/>
                <a:latin typeface="+mn-lt"/>
                <a:ea typeface="+mn-ea"/>
                <a:cs typeface="+mn-cs"/>
              </a:rPr>
              <a:t>Issues: Advance Directives</a:t>
            </a:r>
            <a:r>
              <a:rPr lang="en-US" sz="3600" dirty="0" smtClean="0">
                <a:latin typeface="Arial" charset="0"/>
              </a:rPr>
              <a:t/>
            </a:r>
            <a:br>
              <a:rPr lang="en-US" sz="3600" dirty="0" smtClean="0">
                <a:latin typeface="Arial" charset="0"/>
              </a:rPr>
            </a:br>
            <a:endParaRPr lang="en-US" sz="3600" dirty="0">
              <a:effectLst/>
              <a:latin typeface="Arial" charset="0"/>
            </a:endParaRPr>
          </a:p>
        </p:txBody>
      </p:sp>
      <p:sp>
        <p:nvSpPr>
          <p:cNvPr id="32771" name="Content Placeholder 2"/>
          <p:cNvSpPr>
            <a:spLocks noGrp="1"/>
          </p:cNvSpPr>
          <p:nvPr>
            <p:ph sz="half" idx="1"/>
          </p:nvPr>
        </p:nvSpPr>
        <p:spPr>
          <a:xfrm>
            <a:off x="381000" y="2133600"/>
            <a:ext cx="4038600" cy="4572000"/>
          </a:xfrm>
          <a:solidFill>
            <a:schemeClr val="bg1"/>
          </a:solidFill>
          <a:ln>
            <a:solidFill>
              <a:schemeClr val="tx1"/>
            </a:solidFill>
          </a:ln>
        </p:spPr>
        <p:txBody>
          <a:bodyPr/>
          <a:lstStyle/>
          <a:p>
            <a:pPr eaLnBrk="1" hangingPunct="1">
              <a:buFont typeface="Wingdings 3" pitchFamily="18" charset="2"/>
              <a:buNone/>
            </a:pPr>
            <a:r>
              <a:rPr lang="en-US" smtClean="0"/>
              <a:t>If I’m terminally ill…</a:t>
            </a:r>
          </a:p>
          <a:p>
            <a:pPr eaLnBrk="1" hangingPunct="1"/>
            <a:r>
              <a:rPr lang="en-US" smtClean="0"/>
              <a:t>I don’t want artificial nutrition and hydration.</a:t>
            </a:r>
          </a:p>
          <a:p>
            <a:pPr eaLnBrk="1" hangingPunct="1"/>
            <a:r>
              <a:rPr lang="en-US" smtClean="0"/>
              <a:t>I don’t want surgery.</a:t>
            </a:r>
          </a:p>
          <a:p>
            <a:pPr eaLnBrk="1" hangingPunct="1"/>
            <a:r>
              <a:rPr lang="en-US" smtClean="0"/>
              <a:t>I want antibiotics.</a:t>
            </a:r>
          </a:p>
        </p:txBody>
      </p:sp>
      <p:sp>
        <p:nvSpPr>
          <p:cNvPr id="32772" name="Content Placeholder 3"/>
          <p:cNvSpPr>
            <a:spLocks noGrp="1"/>
          </p:cNvSpPr>
          <p:nvPr>
            <p:ph sz="half" idx="2"/>
          </p:nvPr>
        </p:nvSpPr>
        <p:spPr>
          <a:xfrm>
            <a:off x="4419600" y="2133600"/>
            <a:ext cx="4267200" cy="4572000"/>
          </a:xfrm>
          <a:solidFill>
            <a:schemeClr val="bg1"/>
          </a:solidFill>
          <a:ln>
            <a:solidFill>
              <a:schemeClr val="tx1"/>
            </a:solidFill>
          </a:ln>
        </p:spPr>
        <p:txBody>
          <a:bodyPr/>
          <a:lstStyle/>
          <a:p>
            <a:pPr eaLnBrk="1" hangingPunct="1">
              <a:buFont typeface="Wingdings 3" pitchFamily="18" charset="2"/>
              <a:buNone/>
            </a:pPr>
            <a:r>
              <a:rPr lang="en-US" smtClean="0"/>
              <a:t>What’s important to you...</a:t>
            </a:r>
          </a:p>
          <a:p>
            <a:pPr eaLnBrk="1" hangingPunct="1"/>
            <a:r>
              <a:rPr lang="en-US" smtClean="0"/>
              <a:t>How have you lived life?</a:t>
            </a:r>
          </a:p>
          <a:p>
            <a:pPr eaLnBrk="1" hangingPunct="1"/>
            <a:r>
              <a:rPr lang="en-US" smtClean="0"/>
              <a:t>Prolonging life vs. quality of life?</a:t>
            </a:r>
          </a:p>
          <a:p>
            <a:pPr eaLnBrk="1" hangingPunct="1"/>
            <a:r>
              <a:rPr lang="en-US" smtClean="0"/>
              <a:t>What’s a Benefit?/Burden?</a:t>
            </a:r>
          </a:p>
          <a:p>
            <a:pPr eaLnBrk="1" hangingPunct="1"/>
            <a:r>
              <a:rPr lang="en-US" smtClean="0"/>
              <a:t>Spiritual dimensions?</a:t>
            </a:r>
          </a:p>
          <a:p>
            <a:pPr eaLnBrk="1" hangingPunct="1"/>
            <a:r>
              <a:rPr lang="en-US" smtClean="0"/>
              <a:t>Financial issues?</a:t>
            </a:r>
          </a:p>
          <a:p>
            <a:pPr eaLnBrk="1" hangingPunct="1"/>
            <a:r>
              <a:rPr lang="en-US" smtClean="0"/>
              <a:t>How important control?</a:t>
            </a:r>
          </a:p>
        </p:txBody>
      </p:sp>
      <p:sp>
        <p:nvSpPr>
          <p:cNvPr id="32773" name="TextBox 4"/>
          <p:cNvSpPr txBox="1">
            <a:spLocks noChangeArrowheads="1"/>
          </p:cNvSpPr>
          <p:nvPr/>
        </p:nvSpPr>
        <p:spPr bwMode="auto">
          <a:xfrm>
            <a:off x="3200400" y="1524000"/>
            <a:ext cx="2133600" cy="584200"/>
          </a:xfrm>
          <a:prstGeom prst="rect">
            <a:avLst/>
          </a:prstGeom>
          <a:noFill/>
          <a:ln w="9525">
            <a:noFill/>
            <a:miter lim="800000"/>
            <a:headEnd/>
            <a:tailEnd/>
          </a:ln>
        </p:spPr>
        <p:txBody>
          <a:bodyPr>
            <a:spAutoFit/>
          </a:bodyPr>
          <a:lstStyle/>
          <a:p>
            <a:pPr algn="ctr"/>
            <a:r>
              <a:rPr lang="en-US" sz="3200">
                <a:solidFill>
                  <a:schemeClr val="tx1"/>
                </a:solidFill>
              </a:rPr>
              <a:t>Compare</a:t>
            </a:r>
            <a:r>
              <a:rPr lang="en-US">
                <a:solidFill>
                  <a:schemeClr val="tx1"/>
                </a:solidFill>
              </a:rPr>
              <a:t>:</a:t>
            </a:r>
          </a:p>
        </p:txBody>
      </p:sp>
      <p:grpSp>
        <p:nvGrpSpPr>
          <p:cNvPr id="3" name="Group 5"/>
          <p:cNvGrpSpPr/>
          <p:nvPr/>
        </p:nvGrpSpPr>
        <p:grpSpPr>
          <a:xfrm>
            <a:off x="0" y="12954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1143000"/>
          </a:xfrm>
        </p:spPr>
        <p:txBody>
          <a:bodyPr>
            <a:normAutofit fontScale="90000"/>
          </a:bodyPr>
          <a:lstStyle/>
          <a:p>
            <a:pPr eaLnBrk="1" fontAlgn="auto" hangingPunct="1">
              <a:spcAft>
                <a:spcPts val="0"/>
              </a:spcAft>
              <a:defRPr/>
            </a:pPr>
            <a:r>
              <a:rPr lang="en-US" sz="3600" dirty="0" smtClean="0">
                <a:effectLst/>
                <a:latin typeface="Arial" charset="0"/>
              </a:rPr>
              <a:t/>
            </a:r>
            <a:br>
              <a:rPr lang="en-US" sz="3600" dirty="0" smtClean="0">
                <a:effectLst/>
                <a:latin typeface="Arial" charset="0"/>
              </a:rPr>
            </a:br>
            <a:r>
              <a:rPr lang="en-US" sz="4000" dirty="0" smtClean="0">
                <a:solidFill>
                  <a:schemeClr val="bg2">
                    <a:lumMod val="25000"/>
                  </a:schemeClr>
                </a:solidFill>
                <a:effectLst/>
                <a:latin typeface="+mn-lt"/>
                <a:ea typeface="+mn-ea"/>
                <a:cs typeface="+mn-cs"/>
              </a:rPr>
              <a:t>Issues: Advance Directives</a:t>
            </a:r>
            <a:r>
              <a:rPr lang="en-US" sz="3600" dirty="0" smtClean="0">
                <a:latin typeface="Arial" charset="0"/>
              </a:rPr>
              <a:t/>
            </a:r>
            <a:br>
              <a:rPr lang="en-US" sz="3600" dirty="0" smtClean="0">
                <a:latin typeface="Arial" charset="0"/>
              </a:rPr>
            </a:br>
            <a:endParaRPr lang="en-US" sz="3600" dirty="0">
              <a:effectLst/>
              <a:latin typeface="Arial" charset="0"/>
            </a:endParaRPr>
          </a:p>
        </p:txBody>
      </p:sp>
      <p:sp>
        <p:nvSpPr>
          <p:cNvPr id="25603" name="Content Placeholder 2"/>
          <p:cNvSpPr>
            <a:spLocks noGrp="1"/>
          </p:cNvSpPr>
          <p:nvPr>
            <p:ph sz="half" idx="1"/>
          </p:nvPr>
        </p:nvSpPr>
        <p:spPr>
          <a:xfrm>
            <a:off x="533400" y="1676400"/>
            <a:ext cx="8301038" cy="4878388"/>
          </a:xfrm>
        </p:spPr>
        <p:txBody>
          <a:bodyPr/>
          <a:lstStyle/>
          <a:p>
            <a:pPr eaLnBrk="1" hangingPunct="1">
              <a:buFont typeface="Wingdings 3" pitchFamily="18" charset="2"/>
              <a:buNone/>
              <a:defRPr/>
            </a:pPr>
            <a:r>
              <a:rPr lang="en-US" dirty="0" smtClean="0"/>
              <a:t>Use a workbook approach… </a:t>
            </a:r>
          </a:p>
          <a:p>
            <a:pPr eaLnBrk="1" hangingPunct="1">
              <a:buFont typeface="Wingdings 3" pitchFamily="18" charset="2"/>
              <a:buNone/>
              <a:defRPr/>
            </a:pPr>
            <a:endParaRPr lang="en-US" dirty="0" smtClean="0">
              <a:latin typeface="Arial" pitchFamily="34" charset="0"/>
            </a:endParaRPr>
          </a:p>
          <a:p>
            <a:pPr marL="1485900" lvl="3" eaLnBrk="1" hangingPunct="1">
              <a:buNone/>
              <a:defRPr/>
            </a:pPr>
            <a:r>
              <a:rPr lang="en-US" sz="2200" dirty="0" smtClean="0"/>
              <a:t>	Consumer’s Took Kit for Health Care Advance Planning </a:t>
            </a:r>
          </a:p>
          <a:p>
            <a:pPr marL="1485900" lvl="3" eaLnBrk="1" hangingPunct="1">
              <a:buNone/>
              <a:defRPr/>
            </a:pPr>
            <a:r>
              <a:rPr lang="en-US" sz="2200" dirty="0" smtClean="0"/>
              <a:t>	(ABA Commission on Law and Aging)</a:t>
            </a:r>
          </a:p>
          <a:p>
            <a:pPr marL="1485900" lvl="3" eaLnBrk="1" hangingPunct="1">
              <a:buNone/>
              <a:defRPr/>
            </a:pPr>
            <a:r>
              <a:rPr lang="en-US" sz="2200" dirty="0" smtClean="0"/>
              <a:t>	 http://www.abanet.org/aging/toolkit/</a:t>
            </a:r>
          </a:p>
          <a:p>
            <a:pPr lvl="1" eaLnBrk="1" hangingPunct="1">
              <a:buFont typeface="Wingdings 3" pitchFamily="18" charset="2"/>
              <a:buNone/>
              <a:defRPr/>
            </a:pPr>
            <a:endParaRPr lang="en-US" sz="2200" dirty="0" smtClean="0"/>
          </a:p>
          <a:p>
            <a:pPr marL="1479550" lvl="1" eaLnBrk="1" hangingPunct="1">
              <a:defRPr/>
            </a:pPr>
            <a:endParaRPr lang="en-US" sz="2200" dirty="0" smtClean="0"/>
          </a:p>
          <a:p>
            <a:pPr marL="1479550" lvl="1" eaLnBrk="1" hangingPunct="1">
              <a:defRPr/>
            </a:pPr>
            <a:r>
              <a:rPr lang="en-US" sz="2200" dirty="0" smtClean="0"/>
              <a:t>Five Wishes (Aging with Dignity)</a:t>
            </a:r>
          </a:p>
          <a:p>
            <a:pPr marL="1479550" lvl="1" eaLnBrk="1" hangingPunct="1">
              <a:defRPr/>
            </a:pPr>
            <a:r>
              <a:rPr lang="en-US" sz="2200" dirty="0" smtClean="0"/>
              <a:t>http://www.agingwithdignity.org/five-wishes.php</a:t>
            </a:r>
          </a:p>
          <a:p>
            <a:pPr eaLnBrk="1" hangingPunct="1">
              <a:buFont typeface="Wingdings 3" pitchFamily="18" charset="2"/>
              <a:buNone/>
              <a:defRPr/>
            </a:pPr>
            <a:endParaRPr lang="en-US" dirty="0" smtClean="0"/>
          </a:p>
        </p:txBody>
      </p:sp>
      <p:grpSp>
        <p:nvGrpSpPr>
          <p:cNvPr id="3" name="Group 3"/>
          <p:cNvGrpSpPr/>
          <p:nvPr/>
        </p:nvGrpSpPr>
        <p:grpSpPr>
          <a:xfrm>
            <a:off x="0" y="13208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3797" name="Picture 16" descr="http://whatifsomethinghappens.com/sitebuildercontent/sitebuilderpictures/Five_Wishes_Cover.gif"/>
          <p:cNvPicPr>
            <a:picLocks noChangeAspect="1" noChangeArrowheads="1"/>
          </p:cNvPicPr>
          <p:nvPr/>
        </p:nvPicPr>
        <p:blipFill>
          <a:blip r:embed="rId2" cstate="print"/>
          <a:srcRect/>
          <a:stretch>
            <a:fillRect/>
          </a:stretch>
        </p:blipFill>
        <p:spPr bwMode="auto">
          <a:xfrm>
            <a:off x="685800" y="4191000"/>
            <a:ext cx="1295400" cy="1379538"/>
          </a:xfrm>
          <a:prstGeom prst="rect">
            <a:avLst/>
          </a:prstGeom>
          <a:noFill/>
          <a:ln w="9525">
            <a:noFill/>
            <a:miter lim="800000"/>
            <a:headEnd/>
            <a:tailEnd/>
          </a:ln>
        </p:spPr>
      </p:pic>
      <p:pic>
        <p:nvPicPr>
          <p:cNvPr id="33798" name="Picture 18" descr="http://www.michiganbankruptcyattorney.com/images/aba_logo.jpg"/>
          <p:cNvPicPr>
            <a:picLocks noChangeAspect="1" noChangeArrowheads="1"/>
          </p:cNvPicPr>
          <p:nvPr/>
        </p:nvPicPr>
        <p:blipFill>
          <a:blip r:embed="rId3" cstate="print"/>
          <a:srcRect/>
          <a:stretch>
            <a:fillRect/>
          </a:stretch>
        </p:blipFill>
        <p:spPr bwMode="auto">
          <a:xfrm>
            <a:off x="838200" y="2667000"/>
            <a:ext cx="1066800" cy="8382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590800"/>
            <a:ext cx="9131300" cy="1077218"/>
          </a:xfrm>
          <a:prstGeom prst="rect">
            <a:avLst/>
          </a:prstGeom>
          <a:noFill/>
          <a:ln w="9525">
            <a:noFill/>
            <a:miter lim="800000"/>
            <a:headEnd/>
            <a:tailEnd/>
          </a:ln>
          <a:effectLst/>
        </p:spPr>
        <p:txBody>
          <a:bodyPr wrap="square">
            <a:spAutoFit/>
          </a:bodyPr>
          <a:lstStyle/>
          <a:p>
            <a:pPr algn="ctr" eaLnBrk="0" hangingPunct="0">
              <a:defRPr/>
            </a:pPr>
            <a:r>
              <a:rPr lang="en-US" sz="3200" b="1" dirty="0" smtClean="0">
                <a:solidFill>
                  <a:schemeClr val="bg2">
                    <a:lumMod val="25000"/>
                  </a:schemeClr>
                </a:solidFill>
                <a:latin typeface="+mn-lt"/>
              </a:rPr>
              <a:t>1. CONSTITUTIONAL AND STATUTORY FRAMEWORK </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544068252"/>
      </p:ext>
    </p:extLst>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1200150"/>
          </a:xfrm>
          <a:prstGeom prst="rect">
            <a:avLst/>
          </a:prstGeom>
        </p:spPr>
        <p:txBody>
          <a:bodyPr>
            <a:spAutoFit/>
          </a:bodyPr>
          <a:lstStyle/>
          <a:p>
            <a:pPr algn="ctr">
              <a:defRPr/>
            </a:pPr>
            <a:r>
              <a:rPr lang="en-US" sz="3600" dirty="0">
                <a:solidFill>
                  <a:schemeClr val="bg2">
                    <a:lumMod val="25000"/>
                  </a:schemeClr>
                </a:solidFill>
                <a:latin typeface="+mn-lt"/>
              </a:rPr>
              <a:t>Issues: Advance Directives </a:t>
            </a:r>
          </a:p>
          <a:p>
            <a:pPr algn="ctr">
              <a:defRPr/>
            </a:pPr>
            <a:r>
              <a:rPr lang="en-US" sz="3600" dirty="0">
                <a:solidFill>
                  <a:schemeClr val="bg2">
                    <a:lumMod val="25000"/>
                  </a:schemeClr>
                </a:solidFill>
                <a:latin typeface="+mn-lt"/>
              </a:rPr>
              <a:t>Health Care Power of </a:t>
            </a:r>
            <a:r>
              <a:rPr lang="en-US" sz="3600" dirty="0" smtClean="0">
                <a:solidFill>
                  <a:schemeClr val="bg2">
                    <a:lumMod val="25000"/>
                  </a:schemeClr>
                </a:solidFill>
                <a:latin typeface="+mn-lt"/>
              </a:rPr>
              <a:t>Attorney</a:t>
            </a:r>
            <a:endParaRPr lang="en-US" sz="3600" dirty="0">
              <a:solidFill>
                <a:schemeClr val="bg2">
                  <a:lumMod val="25000"/>
                </a:schemeClr>
              </a:solidFill>
              <a:latin typeface="+mn-lt"/>
            </a:endParaRPr>
          </a:p>
        </p:txBody>
      </p:sp>
      <p:sp>
        <p:nvSpPr>
          <p:cNvPr id="34819" name="TextBox 7"/>
          <p:cNvSpPr txBox="1">
            <a:spLocks noChangeArrowheads="1"/>
          </p:cNvSpPr>
          <p:nvPr/>
        </p:nvSpPr>
        <p:spPr bwMode="auto">
          <a:xfrm>
            <a:off x="914400" y="1752600"/>
            <a:ext cx="8229600" cy="830263"/>
          </a:xfrm>
          <a:prstGeom prst="rect">
            <a:avLst/>
          </a:prstGeom>
          <a:noFill/>
          <a:ln w="9525">
            <a:noFill/>
            <a:miter lim="800000"/>
            <a:headEnd/>
            <a:tailEnd/>
          </a:ln>
        </p:spPr>
        <p:txBody>
          <a:bodyPr>
            <a:spAutoFit/>
          </a:bodyPr>
          <a:lstStyle/>
          <a:p>
            <a:r>
              <a:rPr lang="en-US" sz="2400" dirty="0">
                <a:solidFill>
                  <a:schemeClr val="tx1"/>
                </a:solidFill>
                <a:latin typeface="Arial" pitchFamily="34" charset="0"/>
                <a:cs typeface="Arial" pitchFamily="34" charset="0"/>
              </a:rPr>
              <a:t>Selection of attorney in fact to exercise healthcare </a:t>
            </a:r>
          </a:p>
          <a:p>
            <a:r>
              <a:rPr lang="en-US" sz="2400" dirty="0">
                <a:solidFill>
                  <a:schemeClr val="tx1"/>
                </a:solidFill>
                <a:latin typeface="Arial" pitchFamily="34" charset="0"/>
                <a:cs typeface="Arial" pitchFamily="34" charset="0"/>
              </a:rPr>
              <a:t>power of attorney is the single most important issue.</a:t>
            </a:r>
          </a:p>
        </p:txBody>
      </p:sp>
      <p:grpSp>
        <p:nvGrpSpPr>
          <p:cNvPr id="2" name="Group 8"/>
          <p:cNvGrpSpPr/>
          <p:nvPr/>
        </p:nvGrpSpPr>
        <p:grpSpPr>
          <a:xfrm>
            <a:off x="0" y="1333500"/>
            <a:ext cx="9144000" cy="304800"/>
            <a:chOff x="0" y="6096000"/>
            <a:chExt cx="9144000" cy="304800"/>
          </a:xfrm>
          <a:solidFill>
            <a:schemeClr val="accent6">
              <a:lumMod val="50000"/>
            </a:schemeClr>
          </a:solidFill>
        </p:grpSpPr>
        <p:sp>
          <p:nvSpPr>
            <p:cNvPr id="10" name="Rectangle 9"/>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4821" name="Picture 4" descr="http://www.envisioninc.net/images/uploads/ADVANCED.jpg"/>
          <p:cNvPicPr>
            <a:picLocks noChangeAspect="1" noChangeArrowheads="1"/>
          </p:cNvPicPr>
          <p:nvPr/>
        </p:nvPicPr>
        <p:blipFill>
          <a:blip r:embed="rId2" cstate="print"/>
          <a:srcRect/>
          <a:stretch>
            <a:fillRect/>
          </a:stretch>
        </p:blipFill>
        <p:spPr bwMode="auto">
          <a:xfrm>
            <a:off x="2439988" y="2895600"/>
            <a:ext cx="4354512" cy="29718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1200150"/>
          </a:xfrm>
          <a:prstGeom prst="rect">
            <a:avLst/>
          </a:prstGeom>
        </p:spPr>
        <p:txBody>
          <a:bodyPr>
            <a:spAutoFit/>
          </a:bodyPr>
          <a:lstStyle/>
          <a:p>
            <a:pPr algn="ctr">
              <a:defRPr/>
            </a:pPr>
            <a:r>
              <a:rPr lang="en-US" sz="3600" dirty="0">
                <a:solidFill>
                  <a:schemeClr val="bg2">
                    <a:lumMod val="25000"/>
                  </a:schemeClr>
                </a:solidFill>
                <a:latin typeface="+mn-lt"/>
              </a:rPr>
              <a:t>Issues: Advance Directives </a:t>
            </a:r>
          </a:p>
          <a:p>
            <a:pPr algn="ctr">
              <a:defRPr/>
            </a:pPr>
            <a:r>
              <a:rPr lang="en-US" sz="3600" dirty="0">
                <a:solidFill>
                  <a:schemeClr val="bg2">
                    <a:lumMod val="25000"/>
                  </a:schemeClr>
                </a:solidFill>
                <a:latin typeface="+mn-lt"/>
              </a:rPr>
              <a:t>Health Care Power of </a:t>
            </a:r>
            <a:r>
              <a:rPr lang="en-US" sz="3600" dirty="0" smtClean="0">
                <a:solidFill>
                  <a:schemeClr val="bg2">
                    <a:lumMod val="25000"/>
                  </a:schemeClr>
                </a:solidFill>
                <a:latin typeface="+mn-lt"/>
              </a:rPr>
              <a:t>Attorney</a:t>
            </a:r>
            <a:endParaRPr lang="en-US" sz="3600" dirty="0">
              <a:solidFill>
                <a:schemeClr val="bg2">
                  <a:lumMod val="25000"/>
                </a:schemeClr>
              </a:solidFill>
              <a:latin typeface="+mn-lt"/>
            </a:endParaRPr>
          </a:p>
        </p:txBody>
      </p:sp>
      <p:sp>
        <p:nvSpPr>
          <p:cNvPr id="35848" name="TextBox 5"/>
          <p:cNvSpPr txBox="1">
            <a:spLocks noChangeArrowheads="1"/>
          </p:cNvSpPr>
          <p:nvPr/>
        </p:nvSpPr>
        <p:spPr bwMode="auto">
          <a:xfrm>
            <a:off x="914400" y="1828800"/>
            <a:ext cx="7620000" cy="4800600"/>
          </a:xfrm>
          <a:prstGeom prst="rect">
            <a:avLst/>
          </a:prstGeom>
          <a:solidFill>
            <a:schemeClr val="bg1"/>
          </a:solidFill>
          <a:ln w="9525">
            <a:solidFill>
              <a:schemeClr val="tx1"/>
            </a:solidFill>
            <a:miter lim="800000"/>
            <a:headEnd/>
            <a:tailEnd/>
          </a:ln>
        </p:spPr>
        <p:txBody>
          <a:bodyPr>
            <a:spAutoFit/>
          </a:bodyPr>
          <a:lstStyle/>
          <a:p>
            <a:pPr>
              <a:defRPr/>
            </a:pPr>
            <a:r>
              <a:rPr lang="en-US" dirty="0">
                <a:solidFill>
                  <a:schemeClr val="tx1"/>
                </a:solidFill>
                <a:latin typeface="Arial" pitchFamily="34" charset="0"/>
                <a:cs typeface="Arial" pitchFamily="34" charset="0"/>
              </a:rPr>
              <a:t>The ideal attorney in fact...</a:t>
            </a:r>
          </a:p>
          <a:p>
            <a:pPr>
              <a:defRPr/>
            </a:pPr>
            <a:endParaRPr lang="en-US" sz="1400" dirty="0">
              <a:solidFill>
                <a:schemeClr val="tx1"/>
              </a:solidFill>
              <a:latin typeface="Arial" pitchFamily="34" charset="0"/>
              <a:cs typeface="Arial" pitchFamily="34" charset="0"/>
            </a:endParaRPr>
          </a:p>
          <a:p>
            <a:pPr marL="457200" indent="-457200">
              <a:buFont typeface="+mj-lt"/>
              <a:buAutoNum type="arabicPeriod"/>
              <a:defRPr/>
            </a:pPr>
            <a:r>
              <a:rPr lang="en-US" sz="2400" dirty="0">
                <a:solidFill>
                  <a:schemeClr val="tx1"/>
                </a:solidFill>
                <a:latin typeface="Arial" pitchFamily="34" charset="0"/>
                <a:cs typeface="Arial" pitchFamily="34" charset="0"/>
              </a:rPr>
              <a:t>Meets the legal criteria.</a:t>
            </a:r>
          </a:p>
          <a:p>
            <a:pPr marL="457200" indent="-457200">
              <a:buFont typeface="+mj-lt"/>
              <a:buAutoNum type="arabicPeriod"/>
              <a:defRPr/>
            </a:pPr>
            <a:r>
              <a:rPr lang="en-US" sz="2400" dirty="0">
                <a:solidFill>
                  <a:schemeClr val="tx1"/>
                </a:solidFill>
                <a:latin typeface="Arial" pitchFamily="34" charset="0"/>
                <a:cs typeface="Arial" pitchFamily="34" charset="0"/>
              </a:rPr>
              <a:t>Willing to speak on your behalf &amp; handle the responsibility.</a:t>
            </a:r>
          </a:p>
          <a:p>
            <a:pPr marL="457200" indent="-457200">
              <a:buFont typeface="+mj-lt"/>
              <a:buAutoNum type="arabicPeriod"/>
              <a:defRPr/>
            </a:pPr>
            <a:r>
              <a:rPr lang="en-US" sz="2400" dirty="0">
                <a:solidFill>
                  <a:schemeClr val="tx1"/>
                </a:solidFill>
                <a:latin typeface="Arial" pitchFamily="34" charset="0"/>
                <a:cs typeface="Arial" pitchFamily="34" charset="0"/>
              </a:rPr>
              <a:t>Able to act on your wishes, not his/her own.</a:t>
            </a:r>
          </a:p>
          <a:p>
            <a:pPr marL="457200" indent="-457200">
              <a:buFont typeface="+mj-lt"/>
              <a:buAutoNum type="arabicPeriod"/>
              <a:defRPr/>
            </a:pPr>
            <a:r>
              <a:rPr lang="en-US" sz="2400" dirty="0">
                <a:solidFill>
                  <a:schemeClr val="tx1"/>
                </a:solidFill>
                <a:latin typeface="Arial" pitchFamily="34" charset="0"/>
                <a:cs typeface="Arial" pitchFamily="34" charset="0"/>
              </a:rPr>
              <a:t>Able to be at your side when needed, now and down the road.</a:t>
            </a:r>
          </a:p>
          <a:p>
            <a:pPr marL="457200" indent="-457200">
              <a:buFont typeface="+mj-lt"/>
              <a:buAutoNum type="arabicPeriod"/>
              <a:defRPr/>
            </a:pPr>
            <a:r>
              <a:rPr lang="en-US" sz="2400" dirty="0">
                <a:solidFill>
                  <a:schemeClr val="tx1"/>
                </a:solidFill>
                <a:latin typeface="Arial" pitchFamily="34" charset="0"/>
                <a:cs typeface="Arial" pitchFamily="34" charset="0"/>
              </a:rPr>
              <a:t>Knows your values, priorities, goals.</a:t>
            </a:r>
          </a:p>
          <a:p>
            <a:pPr marL="457200" indent="-457200">
              <a:buFont typeface="+mj-lt"/>
              <a:buAutoNum type="arabicPeriod"/>
              <a:defRPr/>
            </a:pPr>
            <a:r>
              <a:rPr lang="en-US" sz="2400" dirty="0">
                <a:solidFill>
                  <a:schemeClr val="tx1"/>
                </a:solidFill>
                <a:latin typeface="Arial" pitchFamily="34" charset="0"/>
                <a:cs typeface="Arial" pitchFamily="34" charset="0"/>
              </a:rPr>
              <a:t>Can listen and talk with you frankly &amp; openly.</a:t>
            </a:r>
          </a:p>
          <a:p>
            <a:pPr marL="457200" indent="-457200">
              <a:buFont typeface="+mj-lt"/>
              <a:buAutoNum type="arabicPeriod"/>
              <a:defRPr/>
            </a:pPr>
            <a:r>
              <a:rPr lang="en-US" sz="2400" dirty="0">
                <a:solidFill>
                  <a:schemeClr val="tx1"/>
                </a:solidFill>
                <a:latin typeface="Arial" pitchFamily="34" charset="0"/>
                <a:cs typeface="Arial" pitchFamily="34" charset="0"/>
              </a:rPr>
              <a:t>Able to manage conflict among family &amp; others.</a:t>
            </a:r>
          </a:p>
          <a:p>
            <a:pPr marL="457200" indent="-457200">
              <a:buFont typeface="+mj-lt"/>
              <a:buAutoNum type="arabicPeriod"/>
              <a:defRPr/>
            </a:pPr>
            <a:r>
              <a:rPr lang="en-US" sz="2400" dirty="0">
                <a:solidFill>
                  <a:schemeClr val="tx1"/>
                </a:solidFill>
                <a:latin typeface="Arial" pitchFamily="34" charset="0"/>
                <a:cs typeface="Arial" pitchFamily="34" charset="0"/>
              </a:rPr>
              <a:t>Strong advocate in the face of unresponsive doctor or institution.</a:t>
            </a:r>
            <a:endParaRPr lang="en-US" dirty="0">
              <a:solidFill>
                <a:schemeClr val="tx1"/>
              </a:solidFill>
              <a:latin typeface="Arial" pitchFamily="34" charset="0"/>
              <a:cs typeface="Arial" pitchFamily="34" charset="0"/>
            </a:endParaRPr>
          </a:p>
        </p:txBody>
      </p:sp>
      <p:grpSp>
        <p:nvGrpSpPr>
          <p:cNvPr id="2" name="Group 8"/>
          <p:cNvGrpSpPr/>
          <p:nvPr/>
        </p:nvGrpSpPr>
        <p:grpSpPr>
          <a:xfrm>
            <a:off x="0" y="1371600"/>
            <a:ext cx="9144000" cy="304800"/>
            <a:chOff x="0" y="6096000"/>
            <a:chExt cx="9144000" cy="304800"/>
          </a:xfrm>
          <a:solidFill>
            <a:schemeClr val="accent6">
              <a:lumMod val="50000"/>
            </a:schemeClr>
          </a:solidFill>
        </p:grpSpPr>
        <p:sp>
          <p:nvSpPr>
            <p:cNvPr id="10" name="Rectangle 9"/>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0" y="152400"/>
            <a:ext cx="9144000" cy="1066800"/>
          </a:xfrm>
        </p:spPr>
        <p:txBody>
          <a:bodyPr>
            <a:noAutofit/>
          </a:bodyPr>
          <a:lstStyle/>
          <a:p>
            <a:pPr eaLnBrk="1" fontAlgn="auto" hangingPunct="1">
              <a:spcAft>
                <a:spcPts val="0"/>
              </a:spcAft>
              <a:defRPr/>
            </a:pPr>
            <a:r>
              <a:rPr lang="en-US" sz="3600" dirty="0">
                <a:solidFill>
                  <a:schemeClr val="bg2">
                    <a:lumMod val="25000"/>
                  </a:schemeClr>
                </a:solidFill>
                <a:effectLst/>
                <a:latin typeface="+mn-lt"/>
                <a:ea typeface="+mn-ea"/>
                <a:cs typeface="+mn-cs"/>
              </a:rPr>
              <a:t>Issues: Advance Directives </a:t>
            </a:r>
            <a:r>
              <a:rPr lang="en-US" sz="3600" dirty="0">
                <a:solidFill>
                  <a:schemeClr val="bg2">
                    <a:lumMod val="25000"/>
                  </a:schemeClr>
                </a:solidFill>
              </a:rPr>
              <a:t/>
            </a:r>
            <a:br>
              <a:rPr lang="en-US" sz="3600" dirty="0">
                <a:solidFill>
                  <a:schemeClr val="bg2">
                    <a:lumMod val="25000"/>
                  </a:schemeClr>
                </a:solidFill>
              </a:rPr>
            </a:br>
            <a:r>
              <a:rPr lang="en-US" sz="3600" dirty="0" smtClean="0">
                <a:solidFill>
                  <a:schemeClr val="bg2">
                    <a:lumMod val="25000"/>
                  </a:schemeClr>
                </a:solidFill>
                <a:effectLst/>
                <a:latin typeface="+mn-lt"/>
                <a:ea typeface="+mn-ea"/>
                <a:cs typeface="+mn-cs"/>
              </a:rPr>
              <a:t>Enforcement/Implementation </a:t>
            </a:r>
          </a:p>
        </p:txBody>
      </p:sp>
      <p:sp>
        <p:nvSpPr>
          <p:cNvPr id="36867" name="Rectangle 3"/>
          <p:cNvSpPr>
            <a:spLocks noGrp="1" noChangeArrowheads="1"/>
          </p:cNvSpPr>
          <p:nvPr>
            <p:ph idx="1"/>
          </p:nvPr>
        </p:nvSpPr>
        <p:spPr>
          <a:xfrm>
            <a:off x="381000" y="2286000"/>
            <a:ext cx="8534400" cy="4191000"/>
          </a:xfrm>
          <a:solidFill>
            <a:schemeClr val="bg1"/>
          </a:solidFill>
          <a:ln>
            <a:solidFill>
              <a:srgbClr val="000000"/>
            </a:solidFill>
          </a:ln>
        </p:spPr>
        <p:txBody>
          <a:bodyPr/>
          <a:lstStyle/>
          <a:p>
            <a:pPr marL="228600" lvl="2" eaLnBrk="1" hangingPunct="1">
              <a:lnSpc>
                <a:spcPct val="80000"/>
              </a:lnSpc>
              <a:buFont typeface="Wingdings 3" pitchFamily="18" charset="2"/>
              <a:buNone/>
            </a:pPr>
            <a:r>
              <a:rPr lang="en-US" sz="2500" b="1" dirty="0" smtClean="0">
                <a:latin typeface="Arial" pitchFamily="34" charset="0"/>
                <a:cs typeface="Arial" pitchFamily="34" charset="0"/>
              </a:rPr>
              <a:t> An invisible Advance Directive =</a:t>
            </a:r>
            <a:r>
              <a:rPr lang="en-US" sz="2500" b="1" dirty="0" smtClean="0">
                <a:latin typeface="Arial" pitchFamily="34" charset="0"/>
                <a:cs typeface="Arial" pitchFamily="34" charset="0"/>
                <a:sym typeface="Math B"/>
              </a:rPr>
              <a:t> no Advance Directive</a:t>
            </a:r>
          </a:p>
          <a:p>
            <a:pPr marL="228600" lvl="2" eaLnBrk="1" hangingPunct="1">
              <a:lnSpc>
                <a:spcPct val="80000"/>
              </a:lnSpc>
              <a:buFont typeface="Wingdings 3" pitchFamily="18" charset="2"/>
              <a:buNone/>
            </a:pPr>
            <a:endParaRPr lang="en-US" sz="1200" b="1" dirty="0" smtClean="0">
              <a:latin typeface="Arial" pitchFamily="34" charset="0"/>
              <a:cs typeface="Arial" pitchFamily="34" charset="0"/>
              <a:sym typeface="Math B"/>
            </a:endParaRPr>
          </a:p>
          <a:p>
            <a:pPr lvl="3" eaLnBrk="1" hangingPunct="1">
              <a:lnSpc>
                <a:spcPct val="130000"/>
              </a:lnSpc>
            </a:pPr>
            <a:r>
              <a:rPr lang="en-US" sz="2200" b="1" dirty="0" smtClean="0">
                <a:latin typeface="Arial" pitchFamily="34" charset="0"/>
                <a:cs typeface="Arial" pitchFamily="34" charset="0"/>
                <a:sym typeface="Math B"/>
              </a:rPr>
              <a:t>Wallet card</a:t>
            </a:r>
          </a:p>
          <a:p>
            <a:pPr lvl="3" eaLnBrk="1" hangingPunct="1">
              <a:lnSpc>
                <a:spcPct val="130000"/>
              </a:lnSpc>
            </a:pPr>
            <a:r>
              <a:rPr lang="en-US" sz="2200" b="1" dirty="0" smtClean="0">
                <a:latin typeface="Arial" pitchFamily="34" charset="0"/>
                <a:cs typeface="Arial" pitchFamily="34" charset="0"/>
                <a:sym typeface="Math B"/>
              </a:rPr>
              <a:t>Advance Directive registries </a:t>
            </a:r>
          </a:p>
          <a:p>
            <a:pPr marL="1828800" lvl="4" indent="0" eaLnBrk="1" hangingPunct="1">
              <a:lnSpc>
                <a:spcPct val="130000"/>
              </a:lnSpc>
              <a:buNone/>
            </a:pPr>
            <a:r>
              <a:rPr lang="en-US" sz="2200" b="1" dirty="0" smtClean="0">
                <a:latin typeface="Arial" pitchFamily="34" charset="0"/>
                <a:cs typeface="Arial" pitchFamily="34" charset="0"/>
                <a:sym typeface="Math B"/>
              </a:rPr>
              <a:t>(e.g.):</a:t>
            </a:r>
            <a:endParaRPr lang="en-US" dirty="0" smtClean="0">
              <a:latin typeface="Arial" pitchFamily="34" charset="0"/>
              <a:cs typeface="Arial" pitchFamily="34" charset="0"/>
              <a:sym typeface="Math B"/>
            </a:endParaRPr>
          </a:p>
          <a:p>
            <a:pPr lvl="4" eaLnBrk="1" hangingPunct="1">
              <a:lnSpc>
                <a:spcPct val="130000"/>
              </a:lnSpc>
              <a:buFont typeface="Times New Roman" pitchFamily="18" charset="0"/>
              <a:buChar char="→"/>
            </a:pPr>
            <a:r>
              <a:rPr lang="en-US" dirty="0" smtClean="0">
                <a:latin typeface="Arial" pitchFamily="34" charset="0"/>
                <a:cs typeface="Arial" pitchFamily="34" charset="0"/>
                <a:sym typeface="Math B"/>
              </a:rPr>
              <a:t>USLivingWillRegistry.com</a:t>
            </a:r>
          </a:p>
          <a:p>
            <a:pPr lvl="4" eaLnBrk="1" hangingPunct="1">
              <a:lnSpc>
                <a:spcPct val="130000"/>
              </a:lnSpc>
              <a:buFont typeface="Times New Roman" pitchFamily="18" charset="0"/>
              <a:buChar char="→"/>
            </a:pPr>
            <a:r>
              <a:rPr lang="en-US" dirty="0" smtClean="0">
                <a:latin typeface="Arial" pitchFamily="34" charset="0"/>
                <a:cs typeface="Arial" pitchFamily="34" charset="0"/>
                <a:sym typeface="Math B"/>
              </a:rPr>
              <a:t>Full Circle Registry: protectedlivingwill.com</a:t>
            </a:r>
          </a:p>
          <a:p>
            <a:pPr lvl="4" eaLnBrk="1" hangingPunct="1">
              <a:lnSpc>
                <a:spcPct val="130000"/>
              </a:lnSpc>
              <a:buFont typeface="Times New Roman" pitchFamily="18" charset="0"/>
              <a:buChar char="→"/>
            </a:pPr>
            <a:r>
              <a:rPr lang="en-US" dirty="0" smtClean="0">
                <a:latin typeface="Arial" pitchFamily="34" charset="0"/>
                <a:cs typeface="Arial" pitchFamily="34" charset="0"/>
                <a:sym typeface="Math B"/>
              </a:rPr>
              <a:t>NationalLivingWills.com</a:t>
            </a:r>
          </a:p>
          <a:p>
            <a:pPr lvl="4" eaLnBrk="1" hangingPunct="1">
              <a:lnSpc>
                <a:spcPct val="130000"/>
              </a:lnSpc>
              <a:buFont typeface="Times New Roman" pitchFamily="18" charset="0"/>
              <a:buChar char="→"/>
            </a:pPr>
            <a:r>
              <a:rPr lang="en-US" dirty="0" smtClean="0">
                <a:latin typeface="Arial" pitchFamily="34" charset="0"/>
                <a:cs typeface="Arial" pitchFamily="34" charset="0"/>
                <a:sym typeface="Math B"/>
              </a:rPr>
              <a:t>America Living Will Registry:  ALWR.com</a:t>
            </a:r>
          </a:p>
        </p:txBody>
      </p:sp>
      <p:grpSp>
        <p:nvGrpSpPr>
          <p:cNvPr id="2" name="Group 3"/>
          <p:cNvGrpSpPr/>
          <p:nvPr/>
        </p:nvGrpSpPr>
        <p:grpSpPr>
          <a:xfrm>
            <a:off x="0" y="1524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0" y="76200"/>
            <a:ext cx="9144000" cy="1219200"/>
          </a:xfrm>
        </p:spPr>
        <p:txBody>
          <a:bodyPr>
            <a:normAutofit/>
          </a:bodyPr>
          <a:lstStyle/>
          <a:p>
            <a:pPr eaLnBrk="1" fontAlgn="auto" hangingPunct="1">
              <a:spcAft>
                <a:spcPts val="0"/>
              </a:spcAft>
              <a:defRPr/>
            </a:pPr>
            <a:r>
              <a:rPr lang="en-US" sz="3600" dirty="0">
                <a:solidFill>
                  <a:schemeClr val="bg2">
                    <a:lumMod val="25000"/>
                  </a:schemeClr>
                </a:solidFill>
                <a:effectLst/>
                <a:latin typeface="+mn-lt"/>
                <a:ea typeface="+mn-ea"/>
                <a:cs typeface="+mn-cs"/>
              </a:rPr>
              <a:t>Issues: Advance Directives </a:t>
            </a:r>
            <a:r>
              <a:rPr lang="en-US" sz="3600" dirty="0">
                <a:solidFill>
                  <a:schemeClr val="bg2">
                    <a:lumMod val="25000"/>
                  </a:schemeClr>
                </a:solidFill>
              </a:rPr>
              <a:t/>
            </a:r>
            <a:br>
              <a:rPr lang="en-US" sz="3600" dirty="0">
                <a:solidFill>
                  <a:schemeClr val="bg2">
                    <a:lumMod val="25000"/>
                  </a:schemeClr>
                </a:solidFill>
              </a:rPr>
            </a:br>
            <a:r>
              <a:rPr lang="en-US" sz="3600" dirty="0" smtClean="0">
                <a:solidFill>
                  <a:schemeClr val="bg2">
                    <a:lumMod val="25000"/>
                  </a:schemeClr>
                </a:solidFill>
                <a:effectLst/>
                <a:latin typeface="+mn-lt"/>
                <a:ea typeface="+mn-ea"/>
                <a:cs typeface="+mn-cs"/>
              </a:rPr>
              <a:t>Periodic Review</a:t>
            </a:r>
          </a:p>
        </p:txBody>
      </p:sp>
      <p:sp>
        <p:nvSpPr>
          <p:cNvPr id="413699" name="Rectangle 3"/>
          <p:cNvSpPr>
            <a:spLocks noGrp="1" noChangeArrowheads="1"/>
          </p:cNvSpPr>
          <p:nvPr>
            <p:ph idx="1"/>
          </p:nvPr>
        </p:nvSpPr>
        <p:spPr>
          <a:xfrm>
            <a:off x="1066800" y="1981200"/>
            <a:ext cx="7315200" cy="4495800"/>
          </a:xfrm>
          <a:solidFill>
            <a:schemeClr val="bg1"/>
          </a:solidFill>
          <a:ln>
            <a:solidFill>
              <a:srgbClr val="000000"/>
            </a:solidFill>
          </a:ln>
        </p:spPr>
        <p:txBody>
          <a:bodyPr lIns="0" rtlCol="0">
            <a:normAutofit/>
          </a:bodyPr>
          <a:lstStyle/>
          <a:p>
            <a:pPr marL="914400" lvl="1" indent="-457200" eaLnBrk="1" fontAlgn="auto" hangingPunct="1">
              <a:lnSpc>
                <a:spcPct val="80000"/>
              </a:lnSpc>
              <a:spcAft>
                <a:spcPts val="0"/>
              </a:spcAft>
              <a:buFontTx/>
              <a:buNone/>
              <a:defRPr/>
            </a:pPr>
            <a:endParaRPr lang="en-US" sz="1800" b="1" i="1" dirty="0" smtClean="0">
              <a:solidFill>
                <a:srgbClr val="FFFFFF"/>
              </a:solidFill>
              <a:effectLst>
                <a:outerShdw blurRad="38100" dist="38100" dir="2700000" algn="tl">
                  <a:srgbClr val="000000"/>
                </a:outerShdw>
              </a:effectLst>
              <a:latin typeface="Arial" charset="0"/>
            </a:endParaRPr>
          </a:p>
          <a:p>
            <a:pPr marL="685800" lvl="1" indent="-393700" eaLnBrk="1" fontAlgn="auto" hangingPunct="1">
              <a:lnSpc>
                <a:spcPct val="80000"/>
              </a:lnSpc>
              <a:spcAft>
                <a:spcPts val="0"/>
              </a:spcAft>
              <a:buFontTx/>
              <a:buNone/>
              <a:defRPr/>
            </a:pPr>
            <a:r>
              <a:rPr lang="en-US" b="1" i="1" dirty="0">
                <a:latin typeface="Arial" pitchFamily="34" charset="0"/>
                <a:cs typeface="Arial" pitchFamily="34" charset="0"/>
              </a:rPr>
              <a:t>An advance directive </a:t>
            </a:r>
            <a:r>
              <a:rPr lang="en-US" b="1" i="1" dirty="0" smtClean="0">
                <a:latin typeface="Arial" pitchFamily="34" charset="0"/>
                <a:cs typeface="Arial" pitchFamily="34" charset="0"/>
              </a:rPr>
              <a:t>should be reviewed when …</a:t>
            </a:r>
          </a:p>
          <a:p>
            <a:pPr marL="914400" lvl="1" indent="-457200" eaLnBrk="1" fontAlgn="auto" hangingPunct="1">
              <a:lnSpc>
                <a:spcPct val="80000"/>
              </a:lnSpc>
              <a:spcAft>
                <a:spcPts val="0"/>
              </a:spcAft>
              <a:buFontTx/>
              <a:buNone/>
              <a:defRPr/>
            </a:pPr>
            <a:endParaRPr lang="en-US" sz="1600" b="1" i="1" dirty="0" smtClean="0">
              <a:effectLst>
                <a:outerShdw blurRad="38100" dist="38100" dir="2700000" algn="tl">
                  <a:srgbClr val="000000"/>
                </a:outerShdw>
              </a:effectLst>
              <a:latin typeface="Arial" pitchFamily="34" charset="0"/>
              <a:cs typeface="Arial" pitchFamily="34" charset="0"/>
            </a:endParaRPr>
          </a:p>
          <a:p>
            <a:pPr marL="1295400" lvl="2" indent="-381000" eaLnBrk="1" fontAlgn="auto" hangingPunct="1">
              <a:lnSpc>
                <a:spcPct val="80000"/>
              </a:lnSpc>
              <a:spcAft>
                <a:spcPts val="0"/>
              </a:spcAft>
              <a:buFontTx/>
              <a:buAutoNum type="arabicPeriod"/>
              <a:defRPr/>
            </a:pPr>
            <a:r>
              <a:rPr lang="en-US" sz="2100" dirty="0" smtClean="0">
                <a:latin typeface="Arial" pitchFamily="34" charset="0"/>
                <a:cs typeface="Arial" pitchFamily="34" charset="0"/>
                <a:sym typeface="Math B" pitchFamily="2" charset="2"/>
              </a:rPr>
              <a:t>You reach a new </a:t>
            </a:r>
            <a:r>
              <a:rPr lang="en-US" dirty="0" smtClean="0">
                <a:latin typeface="Arial" pitchFamily="34" charset="0"/>
                <a:cs typeface="Arial" pitchFamily="34" charset="0"/>
                <a:sym typeface="Math B" pitchFamily="2" charset="2"/>
              </a:rPr>
              <a:t>DECADE</a:t>
            </a:r>
            <a:endParaRPr lang="en-US" sz="2100" dirty="0" smtClean="0">
              <a:latin typeface="Arial" pitchFamily="34" charset="0"/>
              <a:cs typeface="Arial" pitchFamily="34" charset="0"/>
              <a:sym typeface="Math B" pitchFamily="2" charset="2"/>
            </a:endParaRPr>
          </a:p>
          <a:p>
            <a:pPr marL="1295400" lvl="2" indent="-381000" eaLnBrk="1" fontAlgn="auto" hangingPunct="1">
              <a:lnSpc>
                <a:spcPct val="80000"/>
              </a:lnSpc>
              <a:spcAft>
                <a:spcPts val="0"/>
              </a:spcAft>
              <a:buFontTx/>
              <a:buAutoNum type="arabicPeriod"/>
              <a:defRPr/>
            </a:pPr>
            <a:r>
              <a:rPr lang="en-US" sz="2100" dirty="0" smtClean="0">
                <a:latin typeface="Arial" pitchFamily="34" charset="0"/>
                <a:cs typeface="Arial" pitchFamily="34" charset="0"/>
                <a:sym typeface="Math B" pitchFamily="2" charset="2"/>
              </a:rPr>
              <a:t>You experience a </a:t>
            </a:r>
            <a:r>
              <a:rPr lang="en-US" dirty="0" smtClean="0">
                <a:latin typeface="Arial" pitchFamily="34" charset="0"/>
                <a:cs typeface="Arial" pitchFamily="34" charset="0"/>
                <a:sym typeface="Math B" pitchFamily="2" charset="2"/>
              </a:rPr>
              <a:t>DEATH </a:t>
            </a:r>
            <a:endParaRPr lang="en-US" sz="2100" dirty="0" smtClean="0">
              <a:latin typeface="Arial" pitchFamily="34" charset="0"/>
              <a:cs typeface="Arial" pitchFamily="34" charset="0"/>
              <a:sym typeface="Math B" pitchFamily="2" charset="2"/>
            </a:endParaRPr>
          </a:p>
          <a:p>
            <a:pPr marL="1295400" lvl="2" indent="-381000" eaLnBrk="1" fontAlgn="auto" hangingPunct="1">
              <a:lnSpc>
                <a:spcPct val="80000"/>
              </a:lnSpc>
              <a:spcAft>
                <a:spcPts val="0"/>
              </a:spcAft>
              <a:buFont typeface="Wingdings 3" pitchFamily="18" charset="2"/>
              <a:buNone/>
              <a:defRPr/>
            </a:pPr>
            <a:r>
              <a:rPr lang="en-US" sz="2100" dirty="0" smtClean="0">
                <a:latin typeface="Arial" pitchFamily="34" charset="0"/>
                <a:cs typeface="Arial" pitchFamily="34" charset="0"/>
                <a:sym typeface="Math B" pitchFamily="2" charset="2"/>
              </a:rPr>
              <a:t>	of family or friend</a:t>
            </a:r>
          </a:p>
          <a:p>
            <a:pPr marL="1320800" lvl="2" indent="-406400" eaLnBrk="1" fontAlgn="auto" hangingPunct="1">
              <a:lnSpc>
                <a:spcPct val="80000"/>
              </a:lnSpc>
              <a:spcAft>
                <a:spcPts val="0"/>
              </a:spcAft>
              <a:buFont typeface="+mj-lt"/>
              <a:buAutoNum type="arabicPeriod" startAt="3"/>
              <a:defRPr/>
            </a:pPr>
            <a:r>
              <a:rPr lang="en-US" sz="2000" dirty="0" smtClean="0">
                <a:latin typeface="Arial" pitchFamily="34" charset="0"/>
                <a:cs typeface="Arial" pitchFamily="34" charset="0"/>
                <a:sym typeface="Math B" pitchFamily="2" charset="2"/>
              </a:rPr>
              <a:t>You </a:t>
            </a:r>
            <a:r>
              <a:rPr lang="en-US" dirty="0" smtClean="0">
                <a:latin typeface="Arial" pitchFamily="34" charset="0"/>
                <a:cs typeface="Arial" pitchFamily="34" charset="0"/>
                <a:sym typeface="Math B" pitchFamily="2" charset="2"/>
              </a:rPr>
              <a:t>DIVORCE</a:t>
            </a:r>
          </a:p>
          <a:p>
            <a:pPr marL="1295400" lvl="2" indent="-381000" eaLnBrk="1" fontAlgn="auto" hangingPunct="1">
              <a:lnSpc>
                <a:spcPct val="80000"/>
              </a:lnSpc>
              <a:spcAft>
                <a:spcPts val="0"/>
              </a:spcAft>
              <a:buFontTx/>
              <a:buAutoNum type="arabicPeriod" startAt="3"/>
              <a:defRPr/>
            </a:pPr>
            <a:r>
              <a:rPr lang="en-US" sz="2100" dirty="0" smtClean="0">
                <a:latin typeface="Arial" pitchFamily="34" charset="0"/>
                <a:cs typeface="Arial" pitchFamily="34" charset="0"/>
                <a:sym typeface="Math B" pitchFamily="2" charset="2"/>
              </a:rPr>
              <a:t>You receive a new </a:t>
            </a:r>
            <a:r>
              <a:rPr lang="en-US" dirty="0" smtClean="0">
                <a:latin typeface="Arial" pitchFamily="34" charset="0"/>
                <a:cs typeface="Arial" pitchFamily="34" charset="0"/>
                <a:sym typeface="Math B" pitchFamily="2" charset="2"/>
              </a:rPr>
              <a:t>DIAGNOSIS</a:t>
            </a:r>
          </a:p>
          <a:p>
            <a:pPr marL="1295400" lvl="2" indent="-381000" eaLnBrk="1" fontAlgn="auto" hangingPunct="1">
              <a:lnSpc>
                <a:spcPct val="80000"/>
              </a:lnSpc>
              <a:spcAft>
                <a:spcPts val="0"/>
              </a:spcAft>
              <a:buFontTx/>
              <a:buAutoNum type="arabicPeriod" startAt="3"/>
              <a:defRPr/>
            </a:pPr>
            <a:r>
              <a:rPr lang="en-US" sz="2100" dirty="0" smtClean="0">
                <a:latin typeface="Arial" pitchFamily="34" charset="0"/>
                <a:cs typeface="Arial" pitchFamily="34" charset="0"/>
                <a:sym typeface="Math B" pitchFamily="2" charset="2"/>
              </a:rPr>
              <a:t>You have a significant </a:t>
            </a:r>
            <a:r>
              <a:rPr lang="en-US" dirty="0" smtClean="0">
                <a:latin typeface="Arial" pitchFamily="34" charset="0"/>
                <a:cs typeface="Arial" pitchFamily="34" charset="0"/>
                <a:sym typeface="Math B" pitchFamily="2" charset="2"/>
              </a:rPr>
              <a:t>DECLINE </a:t>
            </a:r>
          </a:p>
          <a:p>
            <a:pPr marL="1295400" lvl="2" indent="-381000" eaLnBrk="1" fontAlgn="auto" hangingPunct="1">
              <a:lnSpc>
                <a:spcPct val="80000"/>
              </a:lnSpc>
              <a:spcAft>
                <a:spcPts val="0"/>
              </a:spcAft>
              <a:buFont typeface="Wingdings 3" pitchFamily="18" charset="2"/>
              <a:buNone/>
              <a:defRPr/>
            </a:pPr>
            <a:r>
              <a:rPr lang="en-US" sz="2100" dirty="0" smtClean="0">
                <a:latin typeface="Arial" pitchFamily="34" charset="0"/>
                <a:cs typeface="Arial" pitchFamily="34" charset="0"/>
                <a:sym typeface="Math B" pitchFamily="2" charset="2"/>
              </a:rPr>
              <a:t>	in your condition as measured by </a:t>
            </a:r>
          </a:p>
          <a:p>
            <a:pPr marL="1295400" lvl="2" indent="-381000" eaLnBrk="1" fontAlgn="auto" hangingPunct="1">
              <a:lnSpc>
                <a:spcPct val="80000"/>
              </a:lnSpc>
              <a:spcAft>
                <a:spcPts val="0"/>
              </a:spcAft>
              <a:buFont typeface="Wingdings 3" pitchFamily="18" charset="2"/>
              <a:buNone/>
              <a:defRPr/>
            </a:pPr>
            <a:r>
              <a:rPr lang="en-US" sz="2100" dirty="0" smtClean="0">
                <a:latin typeface="Arial" pitchFamily="34" charset="0"/>
                <a:cs typeface="Arial" pitchFamily="34" charset="0"/>
                <a:sym typeface="Math B" pitchFamily="2" charset="2"/>
              </a:rPr>
              <a:t>	Activities of Daily Living (ADLs)</a:t>
            </a:r>
            <a:endParaRPr lang="en-US" sz="2100" dirty="0" smtClean="0">
              <a:latin typeface="Arial" pitchFamily="34" charset="0"/>
              <a:cs typeface="Arial" pitchFamily="34" charset="0"/>
            </a:endParaRPr>
          </a:p>
          <a:p>
            <a:pPr marL="1295400" lvl="2" indent="-381000" eaLnBrk="1" fontAlgn="auto" hangingPunct="1">
              <a:lnSpc>
                <a:spcPct val="80000"/>
              </a:lnSpc>
              <a:spcAft>
                <a:spcPts val="0"/>
              </a:spcAft>
              <a:buFont typeface="Wingdings 3" pitchFamily="18" charset="2"/>
              <a:buNone/>
              <a:defRPr/>
            </a:pPr>
            <a:endParaRPr lang="en-US" sz="2000" b="1" i="1" dirty="0" smtClean="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 name="Group 3"/>
          <p:cNvGrpSpPr/>
          <p:nvPr/>
        </p:nvGrpSpPr>
        <p:grpSpPr>
          <a:xfrm>
            <a:off x="0" y="13716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TextBox 3"/>
          <p:cNvSpPr txBox="1">
            <a:spLocks noChangeArrowheads="1"/>
          </p:cNvSpPr>
          <p:nvPr/>
        </p:nvSpPr>
        <p:spPr bwMode="auto">
          <a:xfrm>
            <a:off x="304800" y="5943600"/>
            <a:ext cx="8534400" cy="708025"/>
          </a:xfrm>
          <a:prstGeom prst="rect">
            <a:avLst/>
          </a:prstGeom>
          <a:noFill/>
          <a:ln w="9525">
            <a:noFill/>
            <a:miter lim="800000"/>
            <a:headEnd/>
            <a:tailEnd/>
          </a:ln>
        </p:spPr>
        <p:txBody>
          <a:bodyPr>
            <a:spAutoFit/>
          </a:bodyPr>
          <a:lstStyle/>
          <a:p>
            <a:r>
              <a:rPr lang="en-US" sz="2000" dirty="0">
                <a:solidFill>
                  <a:schemeClr val="tx1"/>
                </a:solidFill>
              </a:rPr>
              <a:t>“Therefore, I, Sarah Palin, Governor of the state of Alaska, do </a:t>
            </a:r>
            <a:r>
              <a:rPr lang="en-US" sz="2000" dirty="0" smtClean="0">
                <a:solidFill>
                  <a:schemeClr val="tx1"/>
                </a:solidFill>
              </a:rPr>
              <a:t>hereby</a:t>
            </a:r>
          </a:p>
          <a:p>
            <a:r>
              <a:rPr lang="en-US" sz="2000" dirty="0" smtClean="0">
                <a:solidFill>
                  <a:schemeClr val="tx1"/>
                </a:solidFill>
              </a:rPr>
              <a:t>  </a:t>
            </a:r>
            <a:r>
              <a:rPr lang="en-US" sz="2000" dirty="0">
                <a:solidFill>
                  <a:schemeClr val="tx1"/>
                </a:solidFill>
              </a:rPr>
              <a:t>proclaim April 16, 2008, as Healthcare Decision Day in Alaska.”</a:t>
            </a:r>
          </a:p>
        </p:txBody>
      </p:sp>
      <p:grpSp>
        <p:nvGrpSpPr>
          <p:cNvPr id="8" name="Group 7"/>
          <p:cNvGrpSpPr/>
          <p:nvPr/>
        </p:nvGrpSpPr>
        <p:grpSpPr>
          <a:xfrm>
            <a:off x="1143000" y="609600"/>
            <a:ext cx="6380018" cy="5229225"/>
            <a:chOff x="1143000" y="609600"/>
            <a:chExt cx="6380018" cy="5229225"/>
          </a:xfrm>
        </p:grpSpPr>
        <p:pic>
          <p:nvPicPr>
            <p:cNvPr id="39938" name="Picture 2" descr="Sarah Palin, Advance Care Directive Advocate"/>
            <p:cNvPicPr>
              <a:picLocks noChangeAspect="1" noChangeArrowheads="1"/>
            </p:cNvPicPr>
            <p:nvPr/>
          </p:nvPicPr>
          <p:blipFill>
            <a:blip r:embed="rId2" cstate="print"/>
            <a:srcRect/>
            <a:stretch>
              <a:fillRect/>
            </a:stretch>
          </p:blipFill>
          <p:spPr bwMode="auto">
            <a:xfrm>
              <a:off x="3352800" y="1371600"/>
              <a:ext cx="4165600" cy="4467225"/>
            </a:xfrm>
            <a:prstGeom prst="rect">
              <a:avLst/>
            </a:prstGeom>
            <a:noFill/>
            <a:ln w="9525">
              <a:noFill/>
              <a:miter lim="800000"/>
              <a:headEnd/>
              <a:tailEnd/>
            </a:ln>
          </p:spPr>
        </p:pic>
        <p:sp>
          <p:nvSpPr>
            <p:cNvPr id="5" name="Rectangle 4"/>
            <p:cNvSpPr/>
            <p:nvPr/>
          </p:nvSpPr>
          <p:spPr>
            <a:xfrm>
              <a:off x="3352800" y="1371600"/>
              <a:ext cx="2667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2590800"/>
              <a:ext cx="1447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9" name="Picture 4" descr="http://www.nhpco.org/images/NHDD_no-year.gif"/>
            <p:cNvPicPr>
              <a:picLocks noChangeAspect="1" noChangeArrowheads="1"/>
            </p:cNvPicPr>
            <p:nvPr/>
          </p:nvPicPr>
          <p:blipFill>
            <a:blip r:embed="rId3" cstate="print"/>
            <a:srcRect/>
            <a:stretch>
              <a:fillRect/>
            </a:stretch>
          </p:blipFill>
          <p:spPr bwMode="auto">
            <a:xfrm>
              <a:off x="1143000" y="609600"/>
              <a:ext cx="6380018" cy="1371600"/>
            </a:xfrm>
            <a:prstGeom prst="rect">
              <a:avLst/>
            </a:prstGeom>
            <a:noFill/>
            <a:ln w="9525">
              <a:noFill/>
              <a:miter lim="800000"/>
              <a:headEnd/>
              <a:tailEnd/>
            </a:ln>
          </p:spPr>
        </p:pic>
      </p:grpSp>
    </p:spTree>
  </p:cSld>
  <p:clrMapOvr>
    <a:masterClrMapping/>
  </p:clrMapOvr>
  <p:transition spd="med">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685800" y="304800"/>
            <a:ext cx="7315200" cy="1066800"/>
          </a:xfrm>
          <a:prstGeom prst="rect">
            <a:avLst/>
          </a:prstGeom>
          <a:noFill/>
          <a:ln w="9525">
            <a:noFill/>
            <a:miter lim="800000"/>
            <a:headEnd/>
            <a:tailEnd/>
          </a:ln>
          <a:effectLst/>
        </p:spPr>
        <p:txBody>
          <a:bodyPr anchor="ctr"/>
          <a:lstStyle/>
          <a:p>
            <a:pPr algn="ctr" eaLnBrk="0" hangingPunct="0">
              <a:defRPr/>
            </a:pPr>
            <a:r>
              <a:rPr lang="en-US" sz="3600" dirty="0">
                <a:solidFill>
                  <a:schemeClr val="bg2">
                    <a:lumMod val="25000"/>
                  </a:schemeClr>
                </a:solidFill>
                <a:latin typeface="+mn-lt"/>
              </a:rPr>
              <a:t>Pro-Life Advance Directives</a:t>
            </a:r>
          </a:p>
        </p:txBody>
      </p:sp>
      <p:grpSp>
        <p:nvGrpSpPr>
          <p:cNvPr id="2" name="Group 3"/>
          <p:cNvGrpSpPr/>
          <p:nvPr/>
        </p:nvGrpSpPr>
        <p:grpSpPr>
          <a:xfrm>
            <a:off x="0" y="16764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TextBox 6"/>
          <p:cNvSpPr txBox="1"/>
          <p:nvPr/>
        </p:nvSpPr>
        <p:spPr>
          <a:xfrm>
            <a:off x="1219200" y="2667000"/>
            <a:ext cx="6553200" cy="2616200"/>
          </a:xfrm>
          <a:prstGeom prst="rect">
            <a:avLst/>
          </a:prstGeom>
          <a:noFill/>
        </p:spPr>
        <p:txBody>
          <a:bodyPr>
            <a:spAutoFit/>
          </a:bodyPr>
          <a:lstStyle/>
          <a:p>
            <a:pPr>
              <a:defRPr/>
            </a:pPr>
            <a:r>
              <a:rPr lang="en-US" sz="2400" dirty="0">
                <a:solidFill>
                  <a:schemeClr val="tx1"/>
                </a:solidFill>
              </a:rPr>
              <a:t>Physicians For Life</a:t>
            </a:r>
          </a:p>
          <a:p>
            <a:pPr>
              <a:defRPr/>
            </a:pPr>
            <a:r>
              <a:rPr lang="en-US" sz="2400" u="sng" dirty="0">
                <a:solidFill>
                  <a:schemeClr val="tx2">
                    <a:lumMod val="60000"/>
                    <a:lumOff val="40000"/>
                  </a:schemeClr>
                </a:solidFill>
              </a:rPr>
              <a:t>www.physiciansforlife.org</a:t>
            </a:r>
          </a:p>
          <a:p>
            <a:pPr>
              <a:defRPr/>
            </a:pPr>
            <a:endParaRPr lang="en-US" sz="2400" dirty="0">
              <a:solidFill>
                <a:schemeClr val="tx1"/>
              </a:solidFill>
            </a:endParaRPr>
          </a:p>
          <a:p>
            <a:pPr>
              <a:defRPr/>
            </a:pPr>
            <a:r>
              <a:rPr lang="en-US" sz="2400" dirty="0">
                <a:solidFill>
                  <a:schemeClr val="tx1"/>
                </a:solidFill>
              </a:rPr>
              <a:t>International Task Force on Euthanasia and Assisted Suicide</a:t>
            </a:r>
          </a:p>
          <a:p>
            <a:pPr>
              <a:defRPr/>
            </a:pPr>
            <a:r>
              <a:rPr lang="en-US" sz="2400" u="sng" dirty="0">
                <a:solidFill>
                  <a:schemeClr val="tx2">
                    <a:lumMod val="60000"/>
                    <a:lumOff val="40000"/>
                  </a:schemeClr>
                </a:solidFill>
              </a:rPr>
              <a:t>www.internatinaltaskforce.org</a:t>
            </a:r>
          </a:p>
          <a:p>
            <a:pPr>
              <a:defRPr/>
            </a:pPr>
            <a:endParaRPr lang="en-US" sz="2000" dirty="0">
              <a:solidFill>
                <a:schemeClr val="tx1"/>
              </a:solidFill>
            </a:endParaRPr>
          </a:p>
        </p:txBody>
      </p:sp>
    </p:spTree>
  </p:cSld>
  <p:clrMapOvr>
    <a:masterClrMapping/>
  </p:clrMapOvr>
  <p:transition spd="med">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685800" y="304800"/>
            <a:ext cx="7315200" cy="1066800"/>
          </a:xfrm>
          <a:prstGeom prst="rect">
            <a:avLst/>
          </a:prstGeom>
          <a:noFill/>
          <a:ln w="9525">
            <a:noFill/>
            <a:miter lim="800000"/>
            <a:headEnd/>
            <a:tailEnd/>
          </a:ln>
          <a:effectLst/>
        </p:spPr>
        <p:txBody>
          <a:bodyPr anchor="ctr"/>
          <a:lstStyle/>
          <a:p>
            <a:pPr algn="ctr" eaLnBrk="0" hangingPunct="0">
              <a:defRPr/>
            </a:pPr>
            <a:r>
              <a:rPr lang="en-US" sz="3600" dirty="0">
                <a:solidFill>
                  <a:schemeClr val="bg2">
                    <a:lumMod val="25000"/>
                  </a:schemeClr>
                </a:solidFill>
                <a:latin typeface="+mn-lt"/>
              </a:rPr>
              <a:t>Advance Directives</a:t>
            </a:r>
            <a:br>
              <a:rPr lang="en-US" sz="3600" dirty="0">
                <a:solidFill>
                  <a:schemeClr val="bg2">
                    <a:lumMod val="25000"/>
                  </a:schemeClr>
                </a:solidFill>
                <a:latin typeface="+mn-lt"/>
              </a:rPr>
            </a:br>
            <a:r>
              <a:rPr lang="en-US" sz="3600" dirty="0">
                <a:solidFill>
                  <a:schemeClr val="bg2">
                    <a:lumMod val="25000"/>
                  </a:schemeClr>
                </a:solidFill>
                <a:latin typeface="+mn-lt"/>
              </a:rPr>
              <a:t>- 30 Years of Research-</a:t>
            </a:r>
          </a:p>
        </p:txBody>
      </p:sp>
      <p:sp>
        <p:nvSpPr>
          <p:cNvPr id="41987" name="Rectangle 3"/>
          <p:cNvSpPr>
            <a:spLocks noChangeArrowheads="1"/>
          </p:cNvSpPr>
          <p:nvPr/>
        </p:nvSpPr>
        <p:spPr bwMode="auto">
          <a:xfrm>
            <a:off x="762000" y="2286000"/>
            <a:ext cx="7924800" cy="4267200"/>
          </a:xfrm>
          <a:prstGeom prst="rect">
            <a:avLst/>
          </a:prstGeom>
          <a:solidFill>
            <a:schemeClr val="bg1"/>
          </a:solidFill>
          <a:ln w="9525">
            <a:solidFill>
              <a:srgbClr val="000000"/>
            </a:solidFill>
            <a:miter lim="800000"/>
            <a:headEnd/>
            <a:tailEnd/>
          </a:ln>
        </p:spPr>
        <p:txBody>
          <a:bodyPr tIns="182880"/>
          <a:lstStyle/>
          <a:p>
            <a:pPr marL="742950" lvl="1" indent="-285750" eaLnBrk="0" hangingPunct="0">
              <a:spcBef>
                <a:spcPct val="20000"/>
              </a:spcBef>
              <a:buFontTx/>
              <a:buChar char="•"/>
            </a:pPr>
            <a:r>
              <a:rPr lang="en-US" sz="2300" dirty="0">
                <a:solidFill>
                  <a:schemeClr val="tx1"/>
                </a:solidFill>
              </a:rPr>
              <a:t>Most people don’t execute advance directives. </a:t>
            </a:r>
          </a:p>
          <a:p>
            <a:pPr marL="742950" lvl="1" indent="-285750" eaLnBrk="0" hangingPunct="0">
              <a:spcBef>
                <a:spcPct val="20000"/>
              </a:spcBef>
              <a:buFontTx/>
              <a:buChar char="•"/>
            </a:pPr>
            <a:r>
              <a:rPr lang="en-US" sz="2300" dirty="0">
                <a:solidFill>
                  <a:schemeClr val="tx1"/>
                </a:solidFill>
              </a:rPr>
              <a:t>Even when they do, standard form doesn’t provide much guidance.  </a:t>
            </a:r>
          </a:p>
          <a:p>
            <a:pPr marL="742950" lvl="1" indent="-285750" eaLnBrk="0" hangingPunct="0">
              <a:spcBef>
                <a:spcPct val="20000"/>
              </a:spcBef>
              <a:buFontTx/>
              <a:buChar char="•"/>
            </a:pPr>
            <a:r>
              <a:rPr lang="en-US" sz="2300" dirty="0">
                <a:solidFill>
                  <a:schemeClr val="tx1"/>
                </a:solidFill>
              </a:rPr>
              <a:t>They seldom explain their wishes </a:t>
            </a:r>
            <a:r>
              <a:rPr lang="en-US" sz="2300" dirty="0" smtClean="0">
                <a:solidFill>
                  <a:schemeClr val="tx1"/>
                </a:solidFill>
              </a:rPr>
              <a:t>to </a:t>
            </a:r>
            <a:r>
              <a:rPr lang="en-US" sz="2300" dirty="0" err="1" smtClean="0">
                <a:solidFill>
                  <a:schemeClr val="tx1"/>
                </a:solidFill>
              </a:rPr>
              <a:t>att’ny</a:t>
            </a:r>
            <a:r>
              <a:rPr lang="en-US" sz="2300" dirty="0" smtClean="0">
                <a:solidFill>
                  <a:schemeClr val="tx1"/>
                </a:solidFill>
              </a:rPr>
              <a:t> in fact / </a:t>
            </a:r>
            <a:r>
              <a:rPr lang="en-US" sz="2300" dirty="0">
                <a:solidFill>
                  <a:schemeClr val="tx1"/>
                </a:solidFill>
              </a:rPr>
              <a:t>agent.</a:t>
            </a:r>
          </a:p>
          <a:p>
            <a:pPr marL="742950" lvl="1" indent="-285750" eaLnBrk="0" hangingPunct="0">
              <a:spcBef>
                <a:spcPct val="20000"/>
              </a:spcBef>
              <a:buFontTx/>
              <a:buChar char="•"/>
            </a:pPr>
            <a:r>
              <a:rPr lang="en-US" sz="2300" dirty="0">
                <a:solidFill>
                  <a:schemeClr val="tx1"/>
                </a:solidFill>
              </a:rPr>
              <a:t>Health care providers often don’t know about </a:t>
            </a:r>
            <a:r>
              <a:rPr lang="en-US" sz="2300" dirty="0" smtClean="0">
                <a:solidFill>
                  <a:schemeClr val="tx1"/>
                </a:solidFill>
              </a:rPr>
              <a:t>the directive</a:t>
            </a:r>
            <a:r>
              <a:rPr lang="en-US" sz="2300" dirty="0">
                <a:solidFill>
                  <a:schemeClr val="tx1"/>
                </a:solidFill>
              </a:rPr>
              <a:t>.  </a:t>
            </a:r>
          </a:p>
          <a:p>
            <a:pPr marL="742950" lvl="1" indent="-285750" eaLnBrk="0" hangingPunct="0">
              <a:spcBef>
                <a:spcPct val="20000"/>
              </a:spcBef>
              <a:buFontTx/>
              <a:buChar char="•"/>
            </a:pPr>
            <a:r>
              <a:rPr lang="en-US" sz="2300" dirty="0">
                <a:solidFill>
                  <a:schemeClr val="tx1"/>
                </a:solidFill>
              </a:rPr>
              <a:t>Even if providers know directive exists, it isn’t in medical record.</a:t>
            </a:r>
          </a:p>
          <a:p>
            <a:pPr marL="742950" lvl="1" indent="-285750" eaLnBrk="0" hangingPunct="0">
              <a:spcBef>
                <a:spcPct val="20000"/>
              </a:spcBef>
              <a:buFontTx/>
              <a:buChar char="•"/>
            </a:pPr>
            <a:r>
              <a:rPr lang="en-US" sz="2300" dirty="0">
                <a:solidFill>
                  <a:schemeClr val="tx1"/>
                </a:solidFill>
              </a:rPr>
              <a:t>Even if in the record, it isn’t visible.</a:t>
            </a:r>
          </a:p>
          <a:p>
            <a:pPr marL="742950" lvl="1" indent="-285750" eaLnBrk="0" hangingPunct="0">
              <a:spcBef>
                <a:spcPct val="20000"/>
              </a:spcBef>
              <a:buFontTx/>
              <a:buChar char="•"/>
            </a:pPr>
            <a:r>
              <a:rPr lang="en-US" sz="2300" dirty="0">
                <a:solidFill>
                  <a:schemeClr val="tx1"/>
                </a:solidFill>
              </a:rPr>
              <a:t>Even if it is visible, doctors / health care providers may not follow.</a:t>
            </a:r>
          </a:p>
        </p:txBody>
      </p:sp>
      <p:grpSp>
        <p:nvGrpSpPr>
          <p:cNvPr id="2" name="Group 3"/>
          <p:cNvGrpSpPr/>
          <p:nvPr/>
        </p:nvGrpSpPr>
        <p:grpSpPr>
          <a:xfrm>
            <a:off x="0" y="16764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lstStyle/>
          <a:p>
            <a:pPr>
              <a:defRPr/>
            </a:pPr>
            <a:r>
              <a:rPr lang="en-US" sz="4000" dirty="0" smtClean="0">
                <a:solidFill>
                  <a:schemeClr val="bg2">
                    <a:lumMod val="25000"/>
                  </a:schemeClr>
                </a:solidFill>
                <a:effectLst/>
                <a:latin typeface="+mn-lt"/>
                <a:ea typeface="+mn-ea"/>
                <a:cs typeface="+mn-cs"/>
              </a:rPr>
              <a:t>What Advance Directives CAN’T Do</a:t>
            </a:r>
          </a:p>
        </p:txBody>
      </p:sp>
      <p:sp>
        <p:nvSpPr>
          <p:cNvPr id="43011" name="Rectangle 3"/>
          <p:cNvSpPr>
            <a:spLocks noChangeArrowheads="1"/>
          </p:cNvSpPr>
          <p:nvPr/>
        </p:nvSpPr>
        <p:spPr bwMode="auto">
          <a:xfrm>
            <a:off x="990600" y="2438400"/>
            <a:ext cx="7772400" cy="4267200"/>
          </a:xfrm>
          <a:prstGeom prst="rect">
            <a:avLst/>
          </a:prstGeom>
          <a:noFill/>
          <a:ln w="9525">
            <a:noFill/>
            <a:miter lim="800000"/>
            <a:headEnd/>
            <a:tailEnd/>
          </a:ln>
        </p:spPr>
        <p:txBody>
          <a:bodyPr/>
          <a:lstStyle/>
          <a:p>
            <a:pPr marL="609600" indent="-609600">
              <a:lnSpc>
                <a:spcPct val="90000"/>
              </a:lnSpc>
              <a:spcBef>
                <a:spcPct val="20000"/>
              </a:spcBef>
              <a:buFontTx/>
              <a:buAutoNum type="arabicPeriod"/>
            </a:pPr>
            <a:r>
              <a:rPr lang="en-US" sz="3200" dirty="0">
                <a:solidFill>
                  <a:srgbClr val="EF259D"/>
                </a:solidFill>
                <a:latin typeface="Tahoma" pitchFamily="34" charset="0"/>
                <a:cs typeface="Tahoma" pitchFamily="34" charset="0"/>
              </a:rPr>
              <a:t>CAN’T</a:t>
            </a:r>
            <a:r>
              <a:rPr lang="en-US" sz="3200" dirty="0">
                <a:solidFill>
                  <a:schemeClr val="tx1"/>
                </a:solidFill>
                <a:latin typeface="Tahoma" pitchFamily="34" charset="0"/>
                <a:cs typeface="Tahoma" pitchFamily="34" charset="0"/>
              </a:rPr>
              <a:t> provide </a:t>
            </a:r>
            <a:r>
              <a:rPr lang="en-US" sz="3200" dirty="0">
                <a:solidFill>
                  <a:srgbClr val="EF259D"/>
                </a:solidFill>
                <a:latin typeface="Tahoma" pitchFamily="34" charset="0"/>
                <a:cs typeface="Tahoma" pitchFamily="34" charset="0"/>
              </a:rPr>
              <a:t>Cookbook</a:t>
            </a:r>
            <a:r>
              <a:rPr lang="en-US" sz="3200" dirty="0">
                <a:solidFill>
                  <a:srgbClr val="E905D9"/>
                </a:solidFill>
                <a:latin typeface="Tahoma" pitchFamily="34" charset="0"/>
                <a:cs typeface="Tahoma" pitchFamily="34" charset="0"/>
              </a:rPr>
              <a:t> </a:t>
            </a:r>
            <a:r>
              <a:rPr lang="en-US" sz="3200" dirty="0">
                <a:solidFill>
                  <a:srgbClr val="EF259D"/>
                </a:solidFill>
                <a:latin typeface="Tahoma" pitchFamily="34" charset="0"/>
                <a:cs typeface="Tahoma" pitchFamily="34" charset="0"/>
              </a:rPr>
              <a:t>Directions</a:t>
            </a:r>
            <a:r>
              <a:rPr lang="en-US" sz="3200" dirty="0">
                <a:solidFill>
                  <a:schemeClr val="tx1"/>
                </a:solidFill>
                <a:latin typeface="Tahoma" pitchFamily="34" charset="0"/>
                <a:cs typeface="Tahoma" pitchFamily="34" charset="0"/>
              </a:rPr>
              <a:t>. </a:t>
            </a:r>
          </a:p>
          <a:p>
            <a:pPr marL="609600" indent="-609600">
              <a:lnSpc>
                <a:spcPct val="110000"/>
              </a:lnSpc>
              <a:spcBef>
                <a:spcPct val="20000"/>
              </a:spcBef>
              <a:buFontTx/>
              <a:buAutoNum type="arabicPeriod"/>
            </a:pPr>
            <a:r>
              <a:rPr lang="en-US" sz="3200" dirty="0">
                <a:solidFill>
                  <a:srgbClr val="EF259D"/>
                </a:solidFill>
                <a:latin typeface="Tahoma" pitchFamily="34" charset="0"/>
                <a:cs typeface="Tahoma" pitchFamily="34" charset="0"/>
              </a:rPr>
              <a:t>CAN’T</a:t>
            </a:r>
            <a:r>
              <a:rPr lang="en-US" sz="3200" dirty="0">
                <a:solidFill>
                  <a:schemeClr val="tx1"/>
                </a:solidFill>
                <a:latin typeface="Tahoma" pitchFamily="34" charset="0"/>
                <a:cs typeface="Tahoma" pitchFamily="34" charset="0"/>
              </a:rPr>
              <a:t> be a substitute for </a:t>
            </a:r>
            <a:r>
              <a:rPr lang="en-US" sz="3200" dirty="0">
                <a:solidFill>
                  <a:srgbClr val="EF259D"/>
                </a:solidFill>
                <a:latin typeface="Tahoma" pitchFamily="34" charset="0"/>
                <a:cs typeface="Tahoma" pitchFamily="34" charset="0"/>
              </a:rPr>
              <a:t>Discussion</a:t>
            </a:r>
            <a:r>
              <a:rPr lang="en-US" sz="3200" dirty="0">
                <a:solidFill>
                  <a:schemeClr val="tx1"/>
                </a:solidFill>
                <a:latin typeface="Tahoma" pitchFamily="34" charset="0"/>
                <a:cs typeface="Tahoma" pitchFamily="34" charset="0"/>
              </a:rPr>
              <a:t>.</a:t>
            </a:r>
          </a:p>
          <a:p>
            <a:pPr marL="609600" indent="-609600">
              <a:lnSpc>
                <a:spcPct val="110000"/>
              </a:lnSpc>
              <a:spcBef>
                <a:spcPct val="20000"/>
              </a:spcBef>
              <a:buFontTx/>
              <a:buAutoNum type="arabicPeriod"/>
            </a:pPr>
            <a:r>
              <a:rPr lang="en-US" sz="3200" dirty="0">
                <a:solidFill>
                  <a:srgbClr val="EF259D"/>
                </a:solidFill>
                <a:latin typeface="Tahoma" pitchFamily="34" charset="0"/>
                <a:cs typeface="Tahoma" pitchFamily="34" charset="0"/>
              </a:rPr>
              <a:t>CAN’T</a:t>
            </a:r>
            <a:r>
              <a:rPr lang="en-US" sz="3200" dirty="0">
                <a:solidFill>
                  <a:schemeClr val="tx1"/>
                </a:solidFill>
                <a:latin typeface="Tahoma" pitchFamily="34" charset="0"/>
                <a:cs typeface="Tahoma" pitchFamily="34" charset="0"/>
              </a:rPr>
              <a:t> </a:t>
            </a:r>
            <a:r>
              <a:rPr lang="en-US" sz="3200" dirty="0">
                <a:solidFill>
                  <a:srgbClr val="EF259D"/>
                </a:solidFill>
                <a:latin typeface="Tahoma" pitchFamily="34" charset="0"/>
                <a:cs typeface="Tahoma" pitchFamily="34" charset="0"/>
              </a:rPr>
              <a:t>Control</a:t>
            </a:r>
            <a:r>
              <a:rPr lang="en-US" sz="3200" dirty="0">
                <a:solidFill>
                  <a:schemeClr val="tx1"/>
                </a:solidFill>
                <a:latin typeface="Tahoma" pitchFamily="34" charset="0"/>
                <a:cs typeface="Tahoma" pitchFamily="34" charset="0"/>
              </a:rPr>
              <a:t> health care providers.</a:t>
            </a:r>
          </a:p>
        </p:txBody>
      </p:sp>
      <p:grpSp>
        <p:nvGrpSpPr>
          <p:cNvPr id="3" name="Group 3"/>
          <p:cNvGrpSpPr/>
          <p:nvPr/>
        </p:nvGrpSpPr>
        <p:grpSpPr>
          <a:xfrm>
            <a:off x="0" y="1524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lstStyle/>
          <a:p>
            <a:pPr>
              <a:defRPr/>
            </a:pPr>
            <a:r>
              <a:rPr lang="en-US" sz="4000" dirty="0" smtClean="0">
                <a:solidFill>
                  <a:schemeClr val="bg2">
                    <a:lumMod val="25000"/>
                  </a:schemeClr>
                </a:solidFill>
                <a:effectLst/>
                <a:latin typeface="+mn-lt"/>
                <a:ea typeface="+mn-ea"/>
                <a:cs typeface="+mn-cs"/>
              </a:rPr>
              <a:t>What Advance Directives CAN Do</a:t>
            </a:r>
          </a:p>
        </p:txBody>
      </p:sp>
      <p:sp>
        <p:nvSpPr>
          <p:cNvPr id="44035" name="Rectangle 3"/>
          <p:cNvSpPr>
            <a:spLocks noChangeArrowheads="1"/>
          </p:cNvSpPr>
          <p:nvPr/>
        </p:nvSpPr>
        <p:spPr bwMode="auto">
          <a:xfrm>
            <a:off x="914400" y="2057400"/>
            <a:ext cx="7924800" cy="4267200"/>
          </a:xfrm>
          <a:prstGeom prst="rect">
            <a:avLst/>
          </a:prstGeom>
          <a:noFill/>
          <a:ln w="9525">
            <a:noFill/>
            <a:miter lim="800000"/>
            <a:headEnd/>
            <a:tailEnd/>
          </a:ln>
        </p:spPr>
        <p:txBody>
          <a:bodyPr/>
          <a:lstStyle/>
          <a:p>
            <a:pPr marL="457200" indent="-457200">
              <a:lnSpc>
                <a:spcPct val="90000"/>
              </a:lnSpc>
              <a:spcBef>
                <a:spcPct val="20000"/>
              </a:spcBef>
              <a:buFontTx/>
              <a:buAutoNum type="arabicPeriod"/>
            </a:pPr>
            <a:r>
              <a:rPr lang="en-US" sz="3200" dirty="0">
                <a:solidFill>
                  <a:srgbClr val="EF259D"/>
                </a:solidFill>
                <a:latin typeface="Tahoma" pitchFamily="34" charset="0"/>
                <a:cs typeface="Tahoma" pitchFamily="34" charset="0"/>
              </a:rPr>
              <a:t>CAN</a:t>
            </a:r>
            <a:r>
              <a:rPr lang="en-US" sz="3200" dirty="0">
                <a:solidFill>
                  <a:schemeClr val="tx1"/>
                </a:solidFill>
                <a:latin typeface="Tahoma" pitchFamily="34" charset="0"/>
                <a:cs typeface="Tahoma" pitchFamily="34" charset="0"/>
              </a:rPr>
              <a:t> be an important part of a developmental </a:t>
            </a:r>
            <a:r>
              <a:rPr lang="en-US" sz="3200" dirty="0">
                <a:solidFill>
                  <a:srgbClr val="EF259D"/>
                </a:solidFill>
                <a:latin typeface="Tahoma" pitchFamily="34" charset="0"/>
                <a:cs typeface="Tahoma" pitchFamily="34" charset="0"/>
              </a:rPr>
              <a:t>PROCESS</a:t>
            </a:r>
            <a:r>
              <a:rPr lang="en-US" sz="3200" dirty="0">
                <a:solidFill>
                  <a:schemeClr val="tx1"/>
                </a:solidFill>
                <a:latin typeface="Tahoma" pitchFamily="34" charset="0"/>
                <a:cs typeface="Tahoma" pitchFamily="34" charset="0"/>
              </a:rPr>
              <a:t> of advance planning discussion </a:t>
            </a:r>
          </a:p>
          <a:p>
            <a:pPr marL="457200" indent="-457200">
              <a:lnSpc>
                <a:spcPct val="40000"/>
              </a:lnSpc>
              <a:spcBef>
                <a:spcPct val="20000"/>
              </a:spcBef>
              <a:buFontTx/>
              <a:buChar char="•"/>
            </a:pPr>
            <a:endParaRPr lang="en-US" sz="3200" dirty="0">
              <a:solidFill>
                <a:schemeClr val="tx1"/>
              </a:solidFill>
              <a:latin typeface="Tahoma" pitchFamily="34" charset="0"/>
              <a:cs typeface="Tahoma" pitchFamily="34" charset="0"/>
            </a:endParaRPr>
          </a:p>
          <a:p>
            <a:pPr marL="457200" indent="-457200">
              <a:lnSpc>
                <a:spcPct val="90000"/>
              </a:lnSpc>
              <a:spcBef>
                <a:spcPct val="20000"/>
              </a:spcBef>
            </a:pPr>
            <a:r>
              <a:rPr lang="en-US" sz="3200" dirty="0">
                <a:solidFill>
                  <a:srgbClr val="EF259D"/>
                </a:solidFill>
                <a:latin typeface="Tahoma" pitchFamily="34" charset="0"/>
                <a:cs typeface="Tahoma" pitchFamily="34" charset="0"/>
              </a:rPr>
              <a:t>2.</a:t>
            </a:r>
            <a:r>
              <a:rPr lang="en-US" sz="3200" dirty="0">
                <a:solidFill>
                  <a:srgbClr val="FF0000"/>
                </a:solidFill>
                <a:latin typeface="Tahoma" pitchFamily="34" charset="0"/>
                <a:cs typeface="Tahoma" pitchFamily="34" charset="0"/>
              </a:rPr>
              <a:t> </a:t>
            </a:r>
            <a:r>
              <a:rPr lang="en-US" sz="3200" dirty="0">
                <a:solidFill>
                  <a:srgbClr val="EF259D"/>
                </a:solidFill>
                <a:latin typeface="Tahoma" pitchFamily="34" charset="0"/>
                <a:cs typeface="Tahoma" pitchFamily="34" charset="0"/>
              </a:rPr>
              <a:t>CAN</a:t>
            </a:r>
            <a:r>
              <a:rPr lang="en-US" sz="3200" dirty="0">
                <a:solidFill>
                  <a:schemeClr val="tx1"/>
                </a:solidFill>
                <a:latin typeface="Tahoma" pitchFamily="34" charset="0"/>
                <a:cs typeface="Tahoma" pitchFamily="34" charset="0"/>
              </a:rPr>
              <a:t> help </a:t>
            </a:r>
            <a:r>
              <a:rPr lang="en-US" sz="3200" dirty="0" smtClean="0">
                <a:solidFill>
                  <a:schemeClr val="tx1"/>
                </a:solidFill>
                <a:latin typeface="Tahoma" pitchFamily="34" charset="0"/>
                <a:cs typeface="Tahoma" pitchFamily="34" charset="0"/>
              </a:rPr>
              <a:t>an individual stop </a:t>
            </a:r>
            <a:r>
              <a:rPr lang="en-US" sz="3200" dirty="0">
                <a:solidFill>
                  <a:schemeClr val="tx1"/>
                </a:solidFill>
                <a:latin typeface="Tahoma" pitchFamily="34" charset="0"/>
                <a:cs typeface="Tahoma" pitchFamily="34" charset="0"/>
              </a:rPr>
              <a:t>and think and </a:t>
            </a:r>
            <a:r>
              <a:rPr lang="en-US" sz="3200" dirty="0">
                <a:solidFill>
                  <a:srgbClr val="EF259D"/>
                </a:solidFill>
                <a:latin typeface="Tahoma" pitchFamily="34" charset="0"/>
                <a:cs typeface="Tahoma" pitchFamily="34" charset="0"/>
              </a:rPr>
              <a:t>DISCUSS</a:t>
            </a:r>
            <a:r>
              <a:rPr lang="en-US" sz="3200" dirty="0">
                <a:solidFill>
                  <a:schemeClr val="tx1"/>
                </a:solidFill>
                <a:latin typeface="Tahoma" pitchFamily="34" charset="0"/>
                <a:cs typeface="Tahoma" pitchFamily="34" charset="0"/>
              </a:rPr>
              <a:t>.  </a:t>
            </a:r>
          </a:p>
          <a:p>
            <a:pPr marL="457200" indent="-457200">
              <a:lnSpc>
                <a:spcPct val="40000"/>
              </a:lnSpc>
              <a:spcBef>
                <a:spcPct val="20000"/>
              </a:spcBef>
              <a:buFontTx/>
              <a:buChar char="•"/>
            </a:pPr>
            <a:endParaRPr lang="en-US" sz="3200" dirty="0">
              <a:solidFill>
                <a:schemeClr val="tx1"/>
              </a:solidFill>
              <a:latin typeface="Tahoma" pitchFamily="34" charset="0"/>
              <a:cs typeface="Tahoma" pitchFamily="34" charset="0"/>
            </a:endParaRPr>
          </a:p>
          <a:p>
            <a:pPr marL="457200" indent="-457200">
              <a:lnSpc>
                <a:spcPct val="90000"/>
              </a:lnSpc>
              <a:spcBef>
                <a:spcPct val="20000"/>
              </a:spcBef>
            </a:pPr>
            <a:r>
              <a:rPr lang="en-US" sz="3200" dirty="0">
                <a:solidFill>
                  <a:srgbClr val="EF259D"/>
                </a:solidFill>
                <a:latin typeface="Tahoma" pitchFamily="34" charset="0"/>
                <a:cs typeface="Tahoma" pitchFamily="34" charset="0"/>
              </a:rPr>
              <a:t>3. CAN </a:t>
            </a:r>
            <a:r>
              <a:rPr lang="en-US" sz="3200" dirty="0">
                <a:solidFill>
                  <a:schemeClr val="tx1"/>
                </a:solidFill>
                <a:latin typeface="Tahoma" pitchFamily="34" charset="0"/>
                <a:cs typeface="Tahoma" pitchFamily="34" charset="0"/>
              </a:rPr>
              <a:t>empower and give </a:t>
            </a:r>
            <a:r>
              <a:rPr lang="en-US" sz="3200" dirty="0">
                <a:solidFill>
                  <a:srgbClr val="EF259D"/>
                </a:solidFill>
                <a:latin typeface="Tahoma" pitchFamily="34" charset="0"/>
                <a:cs typeface="Tahoma" pitchFamily="34" charset="0"/>
              </a:rPr>
              <a:t>DIRECTION</a:t>
            </a:r>
            <a:r>
              <a:rPr lang="en-US" sz="3200" dirty="0">
                <a:solidFill>
                  <a:schemeClr val="tx1"/>
                </a:solidFill>
                <a:latin typeface="Tahoma" pitchFamily="34" charset="0"/>
                <a:cs typeface="Tahoma" pitchFamily="34" charset="0"/>
              </a:rPr>
              <a:t> if translated into the language of health care providers.</a:t>
            </a:r>
          </a:p>
        </p:txBody>
      </p:sp>
      <p:grpSp>
        <p:nvGrpSpPr>
          <p:cNvPr id="3" name="Group 3"/>
          <p:cNvGrpSpPr/>
          <p:nvPr/>
        </p:nvGrpSpPr>
        <p:grpSpPr>
          <a:xfrm>
            <a:off x="0" y="1524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438400"/>
            <a:ext cx="9144000" cy="584775"/>
          </a:xfrm>
          <a:prstGeom prst="rect">
            <a:avLst/>
          </a:prstGeom>
          <a:noFill/>
          <a:ln w="9525">
            <a:noFill/>
            <a:miter lim="800000"/>
            <a:headEnd/>
            <a:tailEnd/>
          </a:ln>
          <a:effectLst/>
        </p:spPr>
        <p:txBody>
          <a:bodyPr>
            <a:spAutoFit/>
          </a:bodyPr>
          <a:lstStyle/>
          <a:p>
            <a:pPr algn="ctr" eaLnBrk="0" hangingPunct="0">
              <a:defRPr/>
            </a:pPr>
            <a:r>
              <a:rPr lang="en-US" sz="3200" b="1" dirty="0">
                <a:solidFill>
                  <a:srgbClr val="F3F3FF">
                    <a:lumMod val="25000"/>
                  </a:srgbClr>
                </a:solidFill>
                <a:latin typeface="Cambria"/>
              </a:rPr>
              <a:t>3</a:t>
            </a:r>
            <a:r>
              <a:rPr lang="en-US" sz="3200" b="1" dirty="0" smtClean="0">
                <a:solidFill>
                  <a:srgbClr val="F3F3FF">
                    <a:lumMod val="25000"/>
                  </a:srgbClr>
                </a:solidFill>
                <a:latin typeface="Cambria"/>
              </a:rPr>
              <a:t>. PRESENT TRENDS</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3078142397"/>
      </p:ext>
    </p:extLst>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144000" cy="1143000"/>
          </a:xfrm>
        </p:spPr>
        <p:txBody>
          <a:bodyPr>
            <a:noAutofit/>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Common Law and</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Constitutional </a:t>
            </a:r>
            <a:r>
              <a:rPr lang="en-US" sz="3600" dirty="0">
                <a:solidFill>
                  <a:schemeClr val="bg2">
                    <a:lumMod val="25000"/>
                  </a:schemeClr>
                </a:solidFill>
                <a:effectLst/>
                <a:latin typeface="+mn-lt"/>
              </a:rPr>
              <a:t>Underpinnings </a:t>
            </a:r>
            <a:endParaRPr lang="en-US" sz="3600" dirty="0" smtClean="0">
              <a:solidFill>
                <a:schemeClr val="bg2">
                  <a:lumMod val="25000"/>
                </a:schemeClr>
              </a:solidFill>
              <a:effectLst/>
              <a:latin typeface="+mn-lt"/>
              <a:ea typeface="+mn-ea"/>
              <a:cs typeface="+mn-cs"/>
            </a:endParaRPr>
          </a:p>
        </p:txBody>
      </p:sp>
      <p:sp>
        <p:nvSpPr>
          <p:cNvPr id="14339" name="Content Placeholder 2"/>
          <p:cNvSpPr>
            <a:spLocks noGrp="1"/>
          </p:cNvSpPr>
          <p:nvPr>
            <p:ph sz="half" idx="1"/>
          </p:nvPr>
        </p:nvSpPr>
        <p:spPr>
          <a:xfrm>
            <a:off x="1143000" y="2438400"/>
            <a:ext cx="7010400" cy="4114800"/>
          </a:xfrm>
          <a:solidFill>
            <a:schemeClr val="bg1"/>
          </a:solidFill>
          <a:ln>
            <a:solidFill>
              <a:srgbClr val="000000"/>
            </a:solidFill>
          </a:ln>
        </p:spPr>
        <p:txBody>
          <a:bodyPr/>
          <a:lstStyle/>
          <a:p>
            <a:pPr marL="514350" indent="-514350" eaLnBrk="1" hangingPunct="1"/>
            <a:r>
              <a:rPr lang="en-US" sz="3600" smtClean="0"/>
              <a:t>The Karen Quinlan case</a:t>
            </a:r>
          </a:p>
          <a:p>
            <a:pPr marL="514350" indent="-514350" eaLnBrk="1" hangingPunct="1"/>
            <a:r>
              <a:rPr lang="en-US" sz="3600" smtClean="0"/>
              <a:t>The Nancy Cruzan case</a:t>
            </a:r>
          </a:p>
          <a:p>
            <a:pPr marL="514350" indent="-514350" eaLnBrk="1" hangingPunct="1"/>
            <a:r>
              <a:rPr lang="en-US" sz="3600" smtClean="0"/>
              <a:t>The Terri Schiavo case</a:t>
            </a:r>
          </a:p>
        </p:txBody>
      </p:sp>
      <p:grpSp>
        <p:nvGrpSpPr>
          <p:cNvPr id="3" name="Group 3"/>
          <p:cNvGrpSpPr/>
          <p:nvPr/>
        </p:nvGrpSpPr>
        <p:grpSpPr>
          <a:xfrm>
            <a:off x="0" y="18288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4341" name="Picture 5" descr="Karen Ann Quinlan, Nancy Cruzan and Terri Schiavo"/>
          <p:cNvPicPr>
            <a:picLocks noChangeAspect="1" noChangeArrowheads="1"/>
          </p:cNvPicPr>
          <p:nvPr/>
        </p:nvPicPr>
        <p:blipFill>
          <a:blip r:embed="rId2" cstate="print"/>
          <a:srcRect/>
          <a:stretch>
            <a:fillRect/>
          </a:stretch>
        </p:blipFill>
        <p:spPr bwMode="auto">
          <a:xfrm>
            <a:off x="2895600" y="4800600"/>
            <a:ext cx="3019425" cy="13335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 Box 1026"/>
          <p:cNvSpPr txBox="1">
            <a:spLocks noChangeArrowheads="1"/>
          </p:cNvSpPr>
          <p:nvPr/>
        </p:nvSpPr>
        <p:spPr bwMode="auto">
          <a:xfrm>
            <a:off x="0" y="457200"/>
            <a:ext cx="9144000" cy="1200329"/>
          </a:xfrm>
          <a:prstGeom prst="rect">
            <a:avLst/>
          </a:prstGeom>
          <a:noFill/>
          <a:ln w="9525">
            <a:noFill/>
            <a:miter lim="800000"/>
            <a:headEnd/>
            <a:tailEnd/>
          </a:ln>
          <a:effectLst/>
        </p:spPr>
        <p:txBody>
          <a:bodyPr>
            <a:spAutoFit/>
          </a:bodyPr>
          <a:lstStyle/>
          <a:p>
            <a:pPr algn="ctr" eaLnBrk="0" hangingPunct="0">
              <a:spcBef>
                <a:spcPts val="0"/>
              </a:spcBef>
              <a:defRPr/>
            </a:pPr>
            <a:r>
              <a:rPr lang="en-US" sz="3600" dirty="0">
                <a:solidFill>
                  <a:schemeClr val="bg2">
                    <a:lumMod val="25000"/>
                  </a:schemeClr>
                </a:solidFill>
                <a:latin typeface="+mn-lt"/>
              </a:rPr>
              <a:t>Out-of-Hospital DNR Orders</a:t>
            </a:r>
          </a:p>
          <a:p>
            <a:pPr algn="ctr" eaLnBrk="0" hangingPunct="0">
              <a:spcBef>
                <a:spcPts val="0"/>
              </a:spcBef>
              <a:defRPr/>
            </a:pPr>
            <a:r>
              <a:rPr lang="en-US" sz="3600" dirty="0" smtClean="0">
                <a:solidFill>
                  <a:schemeClr val="bg2">
                    <a:lumMod val="25000"/>
                  </a:schemeClr>
                </a:solidFill>
                <a:latin typeface="+mn-lt"/>
              </a:rPr>
              <a:t>&amp; POLST</a:t>
            </a:r>
            <a:endParaRPr lang="en-US" sz="3600" dirty="0">
              <a:solidFill>
                <a:schemeClr val="bg2">
                  <a:lumMod val="25000"/>
                </a:schemeClr>
              </a:solidFill>
              <a:latin typeface="+mn-lt"/>
            </a:endParaRPr>
          </a:p>
        </p:txBody>
      </p:sp>
      <p:grpSp>
        <p:nvGrpSpPr>
          <p:cNvPr id="2" name="Group 3"/>
          <p:cNvGrpSpPr/>
          <p:nvPr/>
        </p:nvGrpSpPr>
        <p:grpSpPr>
          <a:xfrm>
            <a:off x="0" y="17526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5061" name="Picture 20" descr="http://www.dsf.health.state.pa.us/health/lib/health/ems/dnr-bn.jpg"/>
          <p:cNvPicPr>
            <a:picLocks noChangeAspect="1" noChangeArrowheads="1"/>
          </p:cNvPicPr>
          <p:nvPr/>
        </p:nvPicPr>
        <p:blipFill>
          <a:blip r:embed="rId3" cstate="print"/>
          <a:srcRect l="54277" t="32880" r="15495" b="6744"/>
          <a:stretch>
            <a:fillRect/>
          </a:stretch>
        </p:blipFill>
        <p:spPr bwMode="auto">
          <a:xfrm>
            <a:off x="1600200" y="2590800"/>
            <a:ext cx="2057400" cy="3048000"/>
          </a:xfrm>
          <a:prstGeom prst="rect">
            <a:avLst/>
          </a:prstGeom>
          <a:noFill/>
          <a:ln w="9525">
            <a:noFill/>
            <a:miter lim="800000"/>
            <a:headEnd/>
            <a:tailEnd/>
          </a:ln>
        </p:spPr>
      </p:pic>
      <p:pic>
        <p:nvPicPr>
          <p:cNvPr id="45062" name="Picture 22" descr="http://mhealthbridge.com/graphics/POLST3d.jpg"/>
          <p:cNvPicPr>
            <a:picLocks noChangeAspect="1" noChangeArrowheads="1"/>
          </p:cNvPicPr>
          <p:nvPr/>
        </p:nvPicPr>
        <p:blipFill>
          <a:blip r:embed="rId4" cstate="print"/>
          <a:srcRect/>
          <a:stretch>
            <a:fillRect/>
          </a:stretch>
        </p:blipFill>
        <p:spPr bwMode="auto">
          <a:xfrm>
            <a:off x="4267200" y="3348036"/>
            <a:ext cx="3482975" cy="1533525"/>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144000" cy="1143000"/>
          </a:xfrm>
        </p:spPr>
        <p:txBody>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Do-Not-Resuscitate Order</a:t>
            </a:r>
          </a:p>
        </p:txBody>
      </p:sp>
      <p:sp>
        <p:nvSpPr>
          <p:cNvPr id="46083" name="Content Placeholder 2"/>
          <p:cNvSpPr>
            <a:spLocks noGrp="1"/>
          </p:cNvSpPr>
          <p:nvPr>
            <p:ph idx="1"/>
          </p:nvPr>
        </p:nvSpPr>
        <p:spPr>
          <a:xfrm>
            <a:off x="685800" y="2438400"/>
            <a:ext cx="7843838" cy="3886200"/>
          </a:xfrm>
          <a:solidFill>
            <a:schemeClr val="bg1"/>
          </a:solidFill>
          <a:ln>
            <a:solidFill>
              <a:schemeClr val="tx1">
                <a:lumMod val="50000"/>
                <a:lumOff val="50000"/>
              </a:schemeClr>
            </a:solidFill>
          </a:ln>
        </p:spPr>
        <p:txBody>
          <a:bodyPr/>
          <a:lstStyle/>
          <a:p>
            <a:pPr eaLnBrk="1" hangingPunct="1">
              <a:buFont typeface="Wingdings 3" pitchFamily="18" charset="2"/>
              <a:buNone/>
              <a:defRPr/>
            </a:pPr>
            <a:r>
              <a:rPr lang="en-US" sz="2800" dirty="0" smtClean="0"/>
              <a:t> A physician’s order written in a patient’s medical record indicating that health care providers should not attempt CPR in the event of cardiac or respiratory arrest. In some regions, this order may be transferable between medical venues. Also called a </a:t>
            </a:r>
            <a:r>
              <a:rPr lang="en-US" sz="2800" b="1" dirty="0" smtClean="0"/>
              <a:t>No CPR</a:t>
            </a:r>
            <a:r>
              <a:rPr lang="en-US" sz="2800" dirty="0" smtClean="0"/>
              <a:t> order, </a:t>
            </a:r>
            <a:r>
              <a:rPr lang="en-US" sz="2800" b="1" dirty="0" smtClean="0"/>
              <a:t>DNAR</a:t>
            </a:r>
            <a:r>
              <a:rPr lang="en-US" sz="2800" dirty="0" smtClean="0"/>
              <a:t> (do not attempt resuscitation) order, and an </a:t>
            </a:r>
            <a:r>
              <a:rPr lang="en-US" sz="2800" b="1" dirty="0" smtClean="0"/>
              <a:t>AND</a:t>
            </a:r>
            <a:r>
              <a:rPr lang="en-US" sz="2800" dirty="0" smtClean="0"/>
              <a:t> (allow natural death) order.</a:t>
            </a:r>
            <a:endParaRPr lang="en-US" dirty="0" smtClean="0"/>
          </a:p>
        </p:txBody>
      </p:sp>
      <p:grpSp>
        <p:nvGrpSpPr>
          <p:cNvPr id="3" name="Group 3"/>
          <p:cNvGrpSpPr/>
          <p:nvPr/>
        </p:nvGrpSpPr>
        <p:grpSpPr>
          <a:xfrm>
            <a:off x="0" y="16764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normAutofit/>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Out-of-Hospital</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Do-Not-Resuscitate Order</a:t>
            </a:r>
          </a:p>
        </p:txBody>
      </p:sp>
      <p:sp>
        <p:nvSpPr>
          <p:cNvPr id="46083" name="Content Placeholder 2"/>
          <p:cNvSpPr>
            <a:spLocks noGrp="1"/>
          </p:cNvSpPr>
          <p:nvPr>
            <p:ph idx="1"/>
          </p:nvPr>
        </p:nvSpPr>
        <p:spPr>
          <a:xfrm>
            <a:off x="685800" y="2438400"/>
            <a:ext cx="7843838" cy="3886200"/>
          </a:xfrm>
          <a:solidFill>
            <a:schemeClr val="bg1"/>
          </a:solidFill>
          <a:ln>
            <a:solidFill>
              <a:schemeClr val="tx1">
                <a:lumMod val="50000"/>
                <a:lumOff val="50000"/>
              </a:schemeClr>
            </a:solidFill>
          </a:ln>
        </p:spPr>
        <p:txBody>
          <a:bodyPr/>
          <a:lstStyle/>
          <a:p>
            <a:pPr eaLnBrk="1" hangingPunct="1">
              <a:buFont typeface="Wingdings 3" pitchFamily="18" charset="2"/>
              <a:buNone/>
              <a:defRPr/>
            </a:pPr>
            <a:r>
              <a:rPr lang="en-US" sz="2800" dirty="0" smtClean="0"/>
              <a:t> An order written indicating that emergency medical personnel should not attempt CPR in the event of cardiac or respiratory arrest of an individual in a home/community-based setting.</a:t>
            </a:r>
            <a:endParaRPr lang="en-US" dirty="0" smtClean="0"/>
          </a:p>
        </p:txBody>
      </p:sp>
      <p:grpSp>
        <p:nvGrpSpPr>
          <p:cNvPr id="3" name="Group 3"/>
          <p:cNvGrpSpPr/>
          <p:nvPr/>
        </p:nvGrpSpPr>
        <p:grpSpPr>
          <a:xfrm>
            <a:off x="0" y="16764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12874396"/>
      </p:ext>
    </p:extLst>
  </p:cSld>
  <p:clrMapOvr>
    <a:masterClrMapping/>
  </p:clrMapOvr>
  <p:transition spd="med">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normAutofit/>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Out-of-Hospital</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Do-Not-Resuscitate Order</a:t>
            </a:r>
          </a:p>
        </p:txBody>
      </p:sp>
      <p:sp>
        <p:nvSpPr>
          <p:cNvPr id="46083" name="Content Placeholder 2"/>
          <p:cNvSpPr>
            <a:spLocks noGrp="1"/>
          </p:cNvSpPr>
          <p:nvPr>
            <p:ph idx="1"/>
          </p:nvPr>
        </p:nvSpPr>
        <p:spPr>
          <a:xfrm>
            <a:off x="3429000" y="2438400"/>
            <a:ext cx="2362200" cy="1295400"/>
          </a:xfrm>
          <a:solidFill>
            <a:schemeClr val="bg1"/>
          </a:solidFill>
          <a:ln>
            <a:solidFill>
              <a:schemeClr val="tx1">
                <a:lumMod val="50000"/>
                <a:lumOff val="50000"/>
              </a:schemeClr>
            </a:solidFill>
          </a:ln>
        </p:spPr>
        <p:txBody>
          <a:bodyPr/>
          <a:lstStyle/>
          <a:p>
            <a:pPr algn="ctr" eaLnBrk="1" hangingPunct="1">
              <a:buFont typeface="Wingdings 3" pitchFamily="18" charset="2"/>
              <a:buNone/>
              <a:defRPr/>
            </a:pPr>
            <a:r>
              <a:rPr lang="en-US" dirty="0" smtClean="0"/>
              <a:t>Iowa Code</a:t>
            </a:r>
          </a:p>
          <a:p>
            <a:pPr algn="ctr" eaLnBrk="1" hangingPunct="1">
              <a:buFont typeface="Wingdings 3" pitchFamily="18" charset="2"/>
              <a:buNone/>
              <a:defRPr/>
            </a:pPr>
            <a:r>
              <a:rPr lang="en-US" dirty="0" smtClean="0">
                <a:latin typeface="Cambria"/>
              </a:rPr>
              <a:t>§ 144A.7A</a:t>
            </a:r>
          </a:p>
          <a:p>
            <a:pPr algn="ctr" eaLnBrk="1" hangingPunct="1">
              <a:buFont typeface="Wingdings 3" pitchFamily="18" charset="2"/>
              <a:buNone/>
              <a:defRPr/>
            </a:pPr>
            <a:endParaRPr lang="en-US" dirty="0" smtClean="0"/>
          </a:p>
        </p:txBody>
      </p:sp>
      <p:grpSp>
        <p:nvGrpSpPr>
          <p:cNvPr id="3" name="Group 3"/>
          <p:cNvGrpSpPr/>
          <p:nvPr/>
        </p:nvGrpSpPr>
        <p:grpSpPr>
          <a:xfrm>
            <a:off x="0" y="16764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08211602"/>
      </p:ext>
    </p:extLst>
  </p:cSld>
  <p:clrMapOvr>
    <a:masterClrMapping/>
  </p:clrMapOvr>
  <p:transition spd="med">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447800" y="228600"/>
            <a:ext cx="6248400" cy="632460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227" name="Picture 3"/>
          <p:cNvPicPr>
            <a:picLocks noChangeAspect="1" noChangeArrowheads="1"/>
          </p:cNvPicPr>
          <p:nvPr/>
        </p:nvPicPr>
        <p:blipFill>
          <a:blip r:embed="rId2" cstate="print"/>
          <a:srcRect l="6927" t="28729" r="70366" b="10268"/>
          <a:stretch>
            <a:fillRect/>
          </a:stretch>
        </p:blipFill>
        <p:spPr bwMode="auto">
          <a:xfrm>
            <a:off x="1905000" y="914400"/>
            <a:ext cx="5105400" cy="5486400"/>
          </a:xfrm>
          <a:prstGeom prst="rect">
            <a:avLst/>
          </a:prstGeom>
          <a:noFill/>
          <a:ln w="9525">
            <a:noFill/>
            <a:miter lim="800000"/>
            <a:headEnd/>
            <a:tailEnd/>
          </a:ln>
        </p:spPr>
      </p:pic>
      <p:pic>
        <p:nvPicPr>
          <p:cNvPr id="52228" name="Picture 3"/>
          <p:cNvPicPr>
            <a:picLocks noChangeAspect="1" noChangeArrowheads="1"/>
          </p:cNvPicPr>
          <p:nvPr/>
        </p:nvPicPr>
        <p:blipFill>
          <a:blip r:embed="rId2" cstate="print"/>
          <a:srcRect l="10559" t="22502" r="72321" b="74364"/>
          <a:stretch>
            <a:fillRect/>
          </a:stretch>
        </p:blipFill>
        <p:spPr bwMode="auto">
          <a:xfrm>
            <a:off x="1524000" y="304800"/>
            <a:ext cx="6096000" cy="457200"/>
          </a:xfrm>
          <a:prstGeom prst="rect">
            <a:avLst/>
          </a:prstGeom>
          <a:noFill/>
          <a:ln w="9525">
            <a:noFill/>
            <a:miter lim="800000"/>
            <a:headEnd/>
            <a:tailEnd/>
          </a:ln>
        </p:spPr>
      </p:pic>
      <p:sp>
        <p:nvSpPr>
          <p:cNvPr id="7" name="TextBox 6"/>
          <p:cNvSpPr txBox="1"/>
          <p:nvPr/>
        </p:nvSpPr>
        <p:spPr>
          <a:xfrm>
            <a:off x="1524000" y="685800"/>
            <a:ext cx="1981200" cy="276225"/>
          </a:xfrm>
          <a:prstGeom prst="rect">
            <a:avLst/>
          </a:prstGeom>
          <a:solidFill>
            <a:schemeClr val="bg1"/>
          </a:solidFill>
        </p:spPr>
        <p:txBody>
          <a:bodyPr>
            <a:spAutoFit/>
          </a:bodyPr>
          <a:lstStyle/>
          <a:p>
            <a:pPr>
              <a:defRPr/>
            </a:pPr>
            <a:r>
              <a:rPr lang="en-US" sz="1200" dirty="0">
                <a:solidFill>
                  <a:schemeClr val="tx1">
                    <a:lumMod val="65000"/>
                    <a:lumOff val="35000"/>
                  </a:schemeClr>
                </a:solidFill>
                <a:latin typeface="Arial Rounded MT Bold" pitchFamily="34" charset="0"/>
                <a:cs typeface="Arial" pitchFamily="34" charset="0"/>
              </a:rPr>
              <a:t>April 16, 2009</a:t>
            </a:r>
          </a:p>
        </p:txBody>
      </p:sp>
    </p:spTree>
  </p:cSld>
  <p:clrMapOvr>
    <a:masterClrMapping/>
  </p:clrMapOvr>
  <p:transition spd="med">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9144000" cy="1143000"/>
          </a:xfrm>
        </p:spPr>
        <p:txBody>
          <a:bodyPr>
            <a:noAutofit/>
          </a:bodyPr>
          <a:lstStyle/>
          <a:p>
            <a:pPr>
              <a:defRPr/>
            </a:pPr>
            <a:r>
              <a:rPr lang="en-US" sz="3600" dirty="0" smtClean="0">
                <a:solidFill>
                  <a:schemeClr val="bg2">
                    <a:lumMod val="25000"/>
                  </a:schemeClr>
                </a:solidFill>
                <a:effectLst/>
                <a:latin typeface="+mn-lt"/>
                <a:ea typeface="+mn-ea"/>
                <a:cs typeface="+mn-cs"/>
              </a:rPr>
              <a:t>POLST =</a:t>
            </a:r>
            <a:br>
              <a:rPr lang="en-US" sz="3600" dirty="0" smtClean="0">
                <a:solidFill>
                  <a:schemeClr val="bg2">
                    <a:lumMod val="25000"/>
                  </a:schemeClr>
                </a:solidFill>
                <a:effectLst/>
                <a:latin typeface="+mn-lt"/>
                <a:ea typeface="+mn-ea"/>
                <a:cs typeface="+mn-cs"/>
              </a:rPr>
            </a:br>
            <a:r>
              <a:rPr lang="en-US" sz="3400" dirty="0" smtClean="0">
                <a:solidFill>
                  <a:schemeClr val="bg2">
                    <a:lumMod val="25000"/>
                  </a:schemeClr>
                </a:solidFill>
                <a:effectLst/>
                <a:latin typeface="+mn-lt"/>
                <a:ea typeface="+mn-ea"/>
                <a:cs typeface="+mn-cs"/>
              </a:rPr>
              <a:t>Physician Orders for Life-Sustaining Treatment</a:t>
            </a:r>
          </a:p>
        </p:txBody>
      </p:sp>
      <p:grpSp>
        <p:nvGrpSpPr>
          <p:cNvPr id="2" name="Group 9"/>
          <p:cNvGrpSpPr/>
          <p:nvPr/>
        </p:nvGrpSpPr>
        <p:grpSpPr>
          <a:xfrm>
            <a:off x="0" y="1524000"/>
            <a:ext cx="9144000" cy="304800"/>
            <a:chOff x="0" y="6096000"/>
            <a:chExt cx="9144000" cy="304800"/>
          </a:xfrm>
          <a:solidFill>
            <a:schemeClr val="accent6">
              <a:lumMod val="50000"/>
            </a:schemeClr>
          </a:solidFill>
        </p:grpSpPr>
        <p:sp>
          <p:nvSpPr>
            <p:cNvPr id="11" name="Rectangle 10"/>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a:xfrm>
            <a:off x="304800" y="2057400"/>
            <a:ext cx="8666163" cy="4400550"/>
          </a:xfrm>
          <a:prstGeom prst="rect">
            <a:avLst/>
          </a:prstGeom>
          <a:solidFill>
            <a:schemeClr val="bg1"/>
          </a:solidFill>
          <a:ln>
            <a:solidFill>
              <a:schemeClr val="tx1">
                <a:lumMod val="50000"/>
                <a:lumOff val="50000"/>
              </a:schemeClr>
            </a:solidFill>
          </a:ln>
        </p:spPr>
        <p:txBody>
          <a:bodyPr wrap="none">
            <a:spAutoFit/>
          </a:bodyPr>
          <a:lstStyle/>
          <a:p>
            <a:pPr>
              <a:buFont typeface="Wingdings" pitchFamily="2" charset="2"/>
              <a:buChar char="Ø"/>
              <a:defRPr/>
            </a:pPr>
            <a:r>
              <a:rPr lang="en-US" dirty="0">
                <a:solidFill>
                  <a:schemeClr val="tx1"/>
                </a:solidFill>
              </a:rPr>
              <a:t>  Primary target </a:t>
            </a:r>
            <a:r>
              <a:rPr lang="en-US" dirty="0" smtClean="0">
                <a:solidFill>
                  <a:schemeClr val="tx1"/>
                </a:solidFill>
              </a:rPr>
              <a:t>group: Patients </a:t>
            </a:r>
            <a:r>
              <a:rPr lang="en-US" dirty="0">
                <a:solidFill>
                  <a:schemeClr val="tx1"/>
                </a:solidFill>
              </a:rPr>
              <a:t>for whom death in a year </a:t>
            </a:r>
          </a:p>
          <a:p>
            <a:pPr>
              <a:defRPr/>
            </a:pPr>
            <a:r>
              <a:rPr lang="en-US" dirty="0">
                <a:solidFill>
                  <a:schemeClr val="tx1"/>
                </a:solidFill>
              </a:rPr>
              <a:t>     would not be a surprise.</a:t>
            </a:r>
          </a:p>
          <a:p>
            <a:pPr>
              <a:buFont typeface="Wingdings" pitchFamily="2" charset="2"/>
              <a:buChar char="Ø"/>
              <a:defRPr/>
            </a:pPr>
            <a:r>
              <a:rPr lang="en-US" dirty="0">
                <a:solidFill>
                  <a:schemeClr val="tx1"/>
                </a:solidFill>
              </a:rPr>
              <a:t>  </a:t>
            </a:r>
            <a:r>
              <a:rPr lang="en-US" dirty="0" smtClean="0">
                <a:solidFill>
                  <a:schemeClr val="tx1"/>
                </a:solidFill>
              </a:rPr>
              <a:t>Goal: To </a:t>
            </a:r>
            <a:r>
              <a:rPr lang="en-US" dirty="0">
                <a:solidFill>
                  <a:schemeClr val="tx1"/>
                </a:solidFill>
              </a:rPr>
              <a:t>convert patient’s goals of care into a portable </a:t>
            </a:r>
          </a:p>
          <a:p>
            <a:pPr>
              <a:defRPr/>
            </a:pPr>
            <a:r>
              <a:rPr lang="en-US" dirty="0">
                <a:solidFill>
                  <a:schemeClr val="tx1"/>
                </a:solidFill>
              </a:rPr>
              <a:t>      set of medical orders addressing key decisions.</a:t>
            </a:r>
          </a:p>
          <a:p>
            <a:pPr>
              <a:buFont typeface="Wingdings" pitchFamily="2" charset="2"/>
              <a:buChar char="Ø"/>
              <a:defRPr/>
            </a:pPr>
            <a:r>
              <a:rPr lang="en-US" dirty="0">
                <a:solidFill>
                  <a:schemeClr val="tx1"/>
                </a:solidFill>
              </a:rPr>
              <a:t>  Requires:</a:t>
            </a:r>
          </a:p>
          <a:p>
            <a:pPr marL="1428750" lvl="2" indent="-514350">
              <a:buFont typeface="+mj-lt"/>
              <a:buAutoNum type="arabicPeriod"/>
              <a:defRPr/>
            </a:pPr>
            <a:r>
              <a:rPr lang="en-US" dirty="0">
                <a:solidFill>
                  <a:schemeClr val="tx1"/>
                </a:solidFill>
              </a:rPr>
              <a:t>Find out patient’s wishes re: CPR, care goals</a:t>
            </a:r>
          </a:p>
          <a:p>
            <a:pPr marL="1435100" lvl="2" indent="-520700">
              <a:defRPr/>
            </a:pPr>
            <a:r>
              <a:rPr lang="en-US" dirty="0">
                <a:solidFill>
                  <a:schemeClr val="tx1"/>
                </a:solidFill>
              </a:rPr>
              <a:t>	(comfort vs. treatment), antibiotics, N&amp;H.</a:t>
            </a:r>
          </a:p>
          <a:p>
            <a:pPr marL="1428750" lvl="4" indent="-514350">
              <a:buFont typeface="+mj-lt"/>
              <a:buAutoNum type="arabicPeriod" startAt="2"/>
              <a:defRPr/>
            </a:pPr>
            <a:r>
              <a:rPr lang="en-US" dirty="0">
                <a:solidFill>
                  <a:schemeClr val="tx1"/>
                </a:solidFill>
              </a:rPr>
              <a:t>Translate into doctors orders on visually distinct </a:t>
            </a:r>
          </a:p>
          <a:p>
            <a:pPr marL="1428750" lvl="4" indent="-514350">
              <a:defRPr/>
            </a:pPr>
            <a:r>
              <a:rPr lang="en-US" dirty="0">
                <a:solidFill>
                  <a:schemeClr val="tx1"/>
                </a:solidFill>
              </a:rPr>
              <a:t>	(bright pink) standard form.</a:t>
            </a:r>
          </a:p>
          <a:p>
            <a:pPr marL="1428750" lvl="4" indent="-514350">
              <a:buFont typeface="+mj-lt"/>
              <a:buAutoNum type="arabicPeriod" startAt="3"/>
              <a:defRPr/>
            </a:pPr>
            <a:r>
              <a:rPr lang="en-US" dirty="0">
                <a:solidFill>
                  <a:schemeClr val="tx1"/>
                </a:solidFill>
              </a:rPr>
              <a:t>Ensure form travels with patient.</a:t>
            </a:r>
          </a:p>
        </p:txBody>
      </p:sp>
    </p:spTree>
  </p:cSld>
  <p:clrMapOvr>
    <a:masterClrMapping/>
  </p:clrMapOvr>
  <p:transition spd="med">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1027" descr="H:\Design Projects\Polst scans\polst form.tif"/>
          <p:cNvPicPr>
            <a:picLocks noChangeAspect="1" noChangeArrowheads="1"/>
          </p:cNvPicPr>
          <p:nvPr/>
        </p:nvPicPr>
        <p:blipFill>
          <a:blip r:embed="rId3" cstate="print">
            <a:lum contrast="24000"/>
          </a:blip>
          <a:srcRect l="531" t="1089" b="49243"/>
          <a:stretch>
            <a:fillRect/>
          </a:stretch>
        </p:blipFill>
        <p:spPr bwMode="auto">
          <a:xfrm>
            <a:off x="0" y="841375"/>
            <a:ext cx="9144000" cy="6016625"/>
          </a:xfrm>
          <a:prstGeom prst="rect">
            <a:avLst/>
          </a:prstGeom>
          <a:noFill/>
          <a:ln w="9525">
            <a:noFill/>
            <a:miter lim="800000"/>
            <a:headEnd/>
            <a:tailEnd/>
          </a:ln>
        </p:spPr>
      </p:pic>
      <p:sp>
        <p:nvSpPr>
          <p:cNvPr id="364549" name="Text Box 1029"/>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Top half…</a:t>
            </a:r>
          </a:p>
        </p:txBody>
      </p:sp>
    </p:spTree>
  </p:cSld>
  <p:clrMapOvr>
    <a:masterClrMapping/>
  </p:clrMapOvr>
  <p:transition spd="med">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026" descr="H:\Design Projects\Polst scans\polst form.tif"/>
          <p:cNvPicPr>
            <a:picLocks noChangeAspect="1" noChangeArrowheads="1"/>
          </p:cNvPicPr>
          <p:nvPr/>
        </p:nvPicPr>
        <p:blipFill>
          <a:blip r:embed="rId3" cstate="print">
            <a:lum contrast="24000"/>
          </a:blip>
          <a:srcRect l="531" t="48924" b="1067"/>
          <a:stretch>
            <a:fillRect/>
          </a:stretch>
        </p:blipFill>
        <p:spPr bwMode="auto">
          <a:xfrm>
            <a:off x="0" y="800100"/>
            <a:ext cx="9144000" cy="6057900"/>
          </a:xfrm>
          <a:prstGeom prst="rect">
            <a:avLst/>
          </a:prstGeom>
          <a:noFill/>
          <a:ln w="9525">
            <a:noFill/>
            <a:miter lim="800000"/>
            <a:headEnd/>
            <a:tailEnd/>
          </a:ln>
        </p:spPr>
      </p:pic>
      <p:sp>
        <p:nvSpPr>
          <p:cNvPr id="391171" name="Text Box 1027"/>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chemeClr val="bg2">
                    <a:lumMod val="25000"/>
                  </a:schemeClr>
                </a:solidFill>
                <a:latin typeface="+mn-lt"/>
              </a:rPr>
              <a:t>Bottom half…</a:t>
            </a:r>
          </a:p>
        </p:txBody>
      </p:sp>
    </p:spTree>
  </p:cSld>
  <p:clrMapOvr>
    <a:masterClrMapping/>
  </p:clrMapOvr>
  <p:transition spd="med">
    <p:pull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0" y="0"/>
            <a:ext cx="9155113" cy="68580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9144000" cy="1143000"/>
          </a:xfrm>
        </p:spPr>
        <p:txBody>
          <a:bodyPr>
            <a:noAutofit/>
          </a:bodyPr>
          <a:lstStyle/>
          <a:p>
            <a:pPr>
              <a:defRPr/>
            </a:pPr>
            <a:r>
              <a:rPr lang="en-US" sz="3600" dirty="0" smtClean="0">
                <a:solidFill>
                  <a:schemeClr val="bg2">
                    <a:lumMod val="25000"/>
                  </a:schemeClr>
                </a:solidFill>
                <a:effectLst/>
                <a:latin typeface="+mn-lt"/>
                <a:ea typeface="+mn-ea"/>
                <a:cs typeface="+mn-cs"/>
              </a:rPr>
              <a:t>Bottom Line</a:t>
            </a:r>
            <a:endParaRPr lang="en-US" sz="3400" dirty="0" smtClean="0">
              <a:solidFill>
                <a:schemeClr val="bg2">
                  <a:lumMod val="25000"/>
                </a:schemeClr>
              </a:solidFill>
              <a:effectLst/>
              <a:latin typeface="+mn-lt"/>
              <a:ea typeface="+mn-ea"/>
              <a:cs typeface="+mn-cs"/>
            </a:endParaRPr>
          </a:p>
        </p:txBody>
      </p:sp>
      <p:grpSp>
        <p:nvGrpSpPr>
          <p:cNvPr id="2" name="Group 9"/>
          <p:cNvGrpSpPr/>
          <p:nvPr/>
        </p:nvGrpSpPr>
        <p:grpSpPr>
          <a:xfrm>
            <a:off x="0" y="1524000"/>
            <a:ext cx="9144000" cy="304800"/>
            <a:chOff x="0" y="6096000"/>
            <a:chExt cx="9144000" cy="304800"/>
          </a:xfrm>
          <a:solidFill>
            <a:schemeClr val="accent6">
              <a:lumMod val="50000"/>
            </a:schemeClr>
          </a:solidFill>
        </p:grpSpPr>
        <p:sp>
          <p:nvSpPr>
            <p:cNvPr id="11" name="Rectangle 10"/>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a:xfrm>
            <a:off x="2219302" y="2057400"/>
            <a:ext cx="4837158" cy="2246769"/>
          </a:xfrm>
          <a:prstGeom prst="rect">
            <a:avLst/>
          </a:prstGeom>
          <a:solidFill>
            <a:schemeClr val="bg1"/>
          </a:solidFill>
          <a:ln>
            <a:solidFill>
              <a:schemeClr val="tx1">
                <a:lumMod val="50000"/>
                <a:lumOff val="50000"/>
              </a:schemeClr>
            </a:solidFill>
          </a:ln>
        </p:spPr>
        <p:txBody>
          <a:bodyPr wrap="none">
            <a:spAutoFit/>
          </a:bodyPr>
          <a:lstStyle/>
          <a:p>
            <a:pPr algn="ctr">
              <a:defRPr/>
            </a:pPr>
            <a:r>
              <a:rPr lang="en-US" dirty="0" smtClean="0">
                <a:solidFill>
                  <a:schemeClr val="tx1"/>
                </a:solidFill>
              </a:rPr>
              <a:t>  </a:t>
            </a:r>
          </a:p>
          <a:p>
            <a:pPr algn="ctr">
              <a:defRPr/>
            </a:pPr>
            <a:r>
              <a:rPr lang="en-US" dirty="0" smtClean="0">
                <a:solidFill>
                  <a:schemeClr val="tx1"/>
                </a:solidFill>
              </a:rPr>
              <a:t>  A Communication Approach</a:t>
            </a:r>
          </a:p>
          <a:p>
            <a:pPr algn="ctr">
              <a:defRPr/>
            </a:pPr>
            <a:r>
              <a:rPr lang="en-US" dirty="0" smtClean="0">
                <a:solidFill>
                  <a:schemeClr val="tx1"/>
                </a:solidFill>
              </a:rPr>
              <a:t>versus</a:t>
            </a:r>
          </a:p>
          <a:p>
            <a:pPr algn="ctr">
              <a:defRPr/>
            </a:pPr>
            <a:r>
              <a:rPr lang="en-US" dirty="0" smtClean="0">
                <a:solidFill>
                  <a:schemeClr val="tx1"/>
                </a:solidFill>
              </a:rPr>
              <a:t>A Legal Transactional Approach</a:t>
            </a:r>
          </a:p>
          <a:p>
            <a:pPr>
              <a:defRPr/>
            </a:pP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035998271"/>
      </p:ext>
    </p:extLst>
  </p:cSld>
  <p:clrMapOvr>
    <a:masterClrMapping/>
  </p:clrMapOvr>
  <p:transition spd="med">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History of Advance Directives</a:t>
            </a:r>
          </a:p>
        </p:txBody>
      </p:sp>
      <p:sp>
        <p:nvSpPr>
          <p:cNvPr id="15363" name="Content Placeholder 2"/>
          <p:cNvSpPr>
            <a:spLocks noGrp="1"/>
          </p:cNvSpPr>
          <p:nvPr>
            <p:ph sz="half" idx="1"/>
          </p:nvPr>
        </p:nvSpPr>
        <p:spPr>
          <a:xfrm>
            <a:off x="838200" y="2133600"/>
            <a:ext cx="7772400" cy="4114800"/>
          </a:xfrm>
          <a:solidFill>
            <a:schemeClr val="bg1"/>
          </a:solidFill>
          <a:ln>
            <a:solidFill>
              <a:srgbClr val="000000"/>
            </a:solidFill>
          </a:ln>
        </p:spPr>
        <p:txBody>
          <a:bodyPr/>
          <a:lstStyle/>
          <a:p>
            <a:pPr marL="514350" indent="-514350" eaLnBrk="1" hangingPunct="1">
              <a:buFont typeface="Wingdings" pitchFamily="2" charset="2"/>
              <a:buChar char="Ø"/>
            </a:pPr>
            <a:r>
              <a:rPr lang="en-US" sz="3200" dirty="0" smtClean="0"/>
              <a:t>Living Will</a:t>
            </a:r>
          </a:p>
          <a:p>
            <a:pPr marL="514350" indent="-514350" eaLnBrk="1" hangingPunct="1">
              <a:buFont typeface="Wingdings" pitchFamily="2" charset="2"/>
              <a:buChar char="Ø"/>
            </a:pPr>
            <a:r>
              <a:rPr lang="en-US" sz="3200" dirty="0" smtClean="0"/>
              <a:t>Durable Power of Health Care Attorney</a:t>
            </a:r>
          </a:p>
          <a:p>
            <a:pPr marL="514350" indent="-514350" eaLnBrk="1" hangingPunct="1">
              <a:buFont typeface="Wingdings" pitchFamily="2" charset="2"/>
              <a:buChar char="Ø"/>
            </a:pPr>
            <a:r>
              <a:rPr lang="en-US" sz="3200" dirty="0" smtClean="0"/>
              <a:t>Advance Directive</a:t>
            </a:r>
          </a:p>
        </p:txBody>
      </p:sp>
      <p:grpSp>
        <p:nvGrpSpPr>
          <p:cNvPr id="3" name="Group 3"/>
          <p:cNvGrpSpPr/>
          <p:nvPr/>
        </p:nvGrpSpPr>
        <p:grpSpPr>
          <a:xfrm>
            <a:off x="0" y="14478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5365" name="Picture 6" descr="http://www.lawlh.com/gfx/photos/estate/img_health.jpg"/>
          <p:cNvPicPr>
            <a:picLocks noChangeAspect="1" noChangeArrowheads="1"/>
          </p:cNvPicPr>
          <p:nvPr/>
        </p:nvPicPr>
        <p:blipFill>
          <a:blip r:embed="rId3" cstate="print"/>
          <a:srcRect/>
          <a:stretch>
            <a:fillRect/>
          </a:stretch>
        </p:blipFill>
        <p:spPr bwMode="auto">
          <a:xfrm>
            <a:off x="2438400" y="4495800"/>
            <a:ext cx="4318000" cy="14605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730787"/>
            <a:ext cx="9144000" cy="584775"/>
          </a:xfrm>
          <a:prstGeom prst="rect">
            <a:avLst/>
          </a:prstGeom>
          <a:noFill/>
          <a:ln w="9525">
            <a:noFill/>
            <a:miter lim="800000"/>
            <a:headEnd/>
            <a:tailEnd/>
          </a:ln>
          <a:effectLst/>
        </p:spPr>
        <p:txBody>
          <a:bodyPr>
            <a:spAutoFit/>
          </a:bodyPr>
          <a:lstStyle/>
          <a:p>
            <a:pPr algn="ctr" eaLnBrk="0" hangingPunct="0">
              <a:defRPr/>
            </a:pPr>
            <a:r>
              <a:rPr lang="en-US" sz="3200" b="1" dirty="0">
                <a:solidFill>
                  <a:schemeClr val="bg2">
                    <a:lumMod val="25000"/>
                  </a:schemeClr>
                </a:solidFill>
                <a:latin typeface="+mn-lt"/>
              </a:rPr>
              <a:t>5</a:t>
            </a:r>
            <a:r>
              <a:rPr lang="en-US" sz="3200" b="1" dirty="0" smtClean="0">
                <a:solidFill>
                  <a:schemeClr val="bg2">
                    <a:lumMod val="25000"/>
                  </a:schemeClr>
                </a:solidFill>
                <a:latin typeface="+mn-lt"/>
              </a:rPr>
              <a:t>. DEFAULT SURROGATES</a:t>
            </a:r>
            <a:endParaRPr lang="en-US" sz="3200" b="1" dirty="0">
              <a:solidFill>
                <a:schemeClr val="bg2">
                  <a:lumMod val="25000"/>
                </a:schemeClr>
              </a:solidFill>
              <a:latin typeface="+mn-lt"/>
            </a:endParaRP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54573694"/>
      </p:ext>
    </p:extLst>
  </p:cSld>
  <p:clrMapOvr>
    <a:masterClrMapping/>
  </p:clrMapOvr>
  <p:transition spd="med">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219200"/>
            <a:ext cx="8610600" cy="5334000"/>
          </a:xfrm>
          <a:prstGeom prst="rect">
            <a:avLst/>
          </a:prstGeom>
          <a:noFill/>
          <a:ln w="9525">
            <a:noFill/>
            <a:miter lim="800000"/>
            <a:headEnd/>
            <a:tailEnd/>
          </a:ln>
          <a:effectLst/>
        </p:spPr>
        <p:txBody>
          <a:bodyPr/>
          <a:lstStyle/>
          <a:p>
            <a:pPr>
              <a:defRPr/>
            </a:pPr>
            <a:r>
              <a:rPr lang="en-US" sz="2400" b="1" dirty="0">
                <a:solidFill>
                  <a:schemeClr val="tx1"/>
                </a:solidFill>
                <a:latin typeface="Times New Roman" charset="0"/>
              </a:rPr>
              <a:t>IC §144A.7  </a:t>
            </a:r>
            <a:endParaRPr lang="en-US" sz="2400" b="1" dirty="0" smtClean="0">
              <a:solidFill>
                <a:schemeClr val="tx1"/>
              </a:solidFill>
              <a:latin typeface="Times New Roman" charset="0"/>
            </a:endParaRPr>
          </a:p>
          <a:p>
            <a:pPr>
              <a:defRPr/>
            </a:pPr>
            <a:endParaRPr lang="en-US" sz="1800" b="1" dirty="0">
              <a:solidFill>
                <a:schemeClr val="tx1"/>
              </a:solidFill>
              <a:latin typeface="Times New Roman" charset="0"/>
            </a:endParaRPr>
          </a:p>
          <a:p>
            <a:pPr>
              <a:defRPr/>
            </a:pPr>
            <a:r>
              <a:rPr lang="en-US" sz="2400" dirty="0">
                <a:solidFill>
                  <a:schemeClr val="tx1"/>
                </a:solidFill>
                <a:latin typeface="Times New Roman" charset="0"/>
              </a:rPr>
              <a:t>(1)Life-sustaining procedures may be withheld or withdrawn from a patient who is in a terminal condition and who is comatose, incompetent, or otherwise physically or mentally incapable of communication and has not made a declaration in accordance with this chapter if there is consultation and written </a:t>
            </a:r>
            <a:r>
              <a:rPr lang="en-US" sz="2400" dirty="0" smtClean="0">
                <a:solidFill>
                  <a:schemeClr val="tx1"/>
                </a:solidFill>
                <a:latin typeface="Times New Roman" charset="0"/>
              </a:rPr>
              <a:t>agreement </a:t>
            </a:r>
            <a:r>
              <a:rPr lang="en-US" sz="2400" dirty="0">
                <a:solidFill>
                  <a:schemeClr val="tx1"/>
                </a:solidFill>
                <a:latin typeface="Times New Roman" charset="0"/>
              </a:rPr>
              <a:t>for the withholding or the withdrawal of life-sustaining procedures between the attending physician and any of the following individuals, who shall be guided by the express or implied intentions of the patient, in the following order of priority if no individual in a prior class is reasonably available, willing, and competent to act: </a:t>
            </a:r>
          </a:p>
        </p:txBody>
      </p:sp>
      <p:sp>
        <p:nvSpPr>
          <p:cNvPr id="5" name="Title 7"/>
          <p:cNvSpPr txBox="1">
            <a:spLocks/>
          </p:cNvSpPr>
          <p:nvPr/>
        </p:nvSpPr>
        <p:spPr>
          <a:xfrm>
            <a:off x="0" y="0"/>
            <a:ext cx="9072563" cy="1143000"/>
          </a:xfrm>
          <a:prstGeom prst="rect">
            <a:avLst/>
          </a:prstGeom>
        </p:spPr>
        <p:txBody>
          <a:bodyPr/>
          <a:lstStyle/>
          <a:p>
            <a:pPr algn="ctr" eaLnBrk="0" hangingPunct="0">
              <a:defRPr/>
            </a:pPr>
            <a:r>
              <a:rPr lang="en-US" sz="3600" dirty="0">
                <a:solidFill>
                  <a:schemeClr val="bg2">
                    <a:lumMod val="25000"/>
                  </a:schemeClr>
                </a:solidFill>
                <a:latin typeface="+mn-lt"/>
              </a:rPr>
              <a:t>Default Surrogates</a:t>
            </a:r>
          </a:p>
        </p:txBody>
      </p:sp>
      <p:grpSp>
        <p:nvGrpSpPr>
          <p:cNvPr id="2" name="Group 5"/>
          <p:cNvGrpSpPr/>
          <p:nvPr/>
        </p:nvGrpSpPr>
        <p:grpSpPr>
          <a:xfrm>
            <a:off x="0" y="6858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143000"/>
            <a:ext cx="8534400" cy="5334000"/>
          </a:xfrm>
          <a:prstGeom prst="rect">
            <a:avLst/>
          </a:prstGeom>
          <a:noFill/>
          <a:ln w="9525">
            <a:noFill/>
            <a:miter lim="800000"/>
            <a:headEnd/>
            <a:tailEnd/>
          </a:ln>
          <a:effectLst/>
        </p:spPr>
        <p:txBody>
          <a:bodyPr/>
          <a:lstStyle/>
          <a:p>
            <a:pPr>
              <a:defRPr/>
            </a:pPr>
            <a:r>
              <a:rPr lang="en-US" sz="2400" b="1" dirty="0">
                <a:solidFill>
                  <a:schemeClr val="tx1"/>
                </a:solidFill>
                <a:latin typeface="Times New Roman" charset="0"/>
              </a:rPr>
              <a:t>IC §</a:t>
            </a:r>
            <a:r>
              <a:rPr lang="en-US" sz="2400" b="1" dirty="0" smtClean="0">
                <a:solidFill>
                  <a:schemeClr val="tx1"/>
                </a:solidFill>
                <a:latin typeface="Times New Roman" charset="0"/>
              </a:rPr>
              <a:t>144A.7 (1)</a:t>
            </a:r>
          </a:p>
          <a:p>
            <a:pPr>
              <a:defRPr/>
            </a:pPr>
            <a:endParaRPr lang="en-US" sz="2400" b="1" dirty="0" smtClean="0">
              <a:solidFill>
                <a:schemeClr val="tx1"/>
              </a:solidFill>
              <a:latin typeface="Times New Roman" charset="0"/>
            </a:endParaRPr>
          </a:p>
          <a:p>
            <a:pPr marL="463550" indent="-342900">
              <a:buFont typeface="+mj-lt"/>
              <a:buAutoNum type="alphaLcParenR"/>
              <a:defRPr/>
            </a:pPr>
            <a:r>
              <a:rPr lang="en-US" sz="2000" dirty="0" smtClean="0">
                <a:solidFill>
                  <a:schemeClr val="tx1"/>
                </a:solidFill>
                <a:latin typeface="Times New Roman" charset="0"/>
              </a:rPr>
              <a:t>The attorney in fact designated to make treatment decisions for the patient should such person be diagnosed as suffering from a terminal condition, if the designation is in writing and complies with chapter 144B or section 633B.1. </a:t>
            </a:r>
          </a:p>
          <a:p>
            <a:pPr marL="463550" indent="-342900">
              <a:buFont typeface="+mj-lt"/>
              <a:buAutoNum type="alphaLcParenR"/>
              <a:defRPr/>
            </a:pPr>
            <a:r>
              <a:rPr lang="en-US" sz="2000" dirty="0" smtClean="0">
                <a:solidFill>
                  <a:schemeClr val="tx1"/>
                </a:solidFill>
                <a:latin typeface="Times New Roman" charset="0"/>
              </a:rPr>
              <a:t>The </a:t>
            </a:r>
            <a:r>
              <a:rPr lang="en-US" sz="2000" dirty="0">
                <a:solidFill>
                  <a:schemeClr val="tx1"/>
                </a:solidFill>
                <a:latin typeface="Times New Roman" charset="0"/>
              </a:rPr>
              <a:t>guardian of the person of the patient if one has been appointed, provided court approval is obtained in accordance with section 633.635, subsection 2, paragraph </a:t>
            </a:r>
            <a:r>
              <a:rPr lang="en-US" sz="2000" i="1" dirty="0">
                <a:solidFill>
                  <a:schemeClr val="tx1"/>
                </a:solidFill>
                <a:latin typeface="Times New Roman" charset="0"/>
              </a:rPr>
              <a:t>"c"</a:t>
            </a:r>
            <a:r>
              <a:rPr lang="en-US" sz="2000" dirty="0">
                <a:solidFill>
                  <a:schemeClr val="tx1"/>
                </a:solidFill>
                <a:latin typeface="Times New Roman" charset="0"/>
              </a:rPr>
              <a:t>.  This paragraph does not require the appointment of a guardian in order for a treatment decision to be made under this section.  </a:t>
            </a:r>
          </a:p>
          <a:p>
            <a:pPr marL="463550" indent="-342900">
              <a:buFont typeface="+mj-lt"/>
              <a:buAutoNum type="alphaLcParenR"/>
              <a:defRPr/>
            </a:pPr>
            <a:r>
              <a:rPr lang="en-US" sz="2000" dirty="0">
                <a:solidFill>
                  <a:schemeClr val="tx1"/>
                </a:solidFill>
                <a:latin typeface="Times New Roman" charset="0"/>
              </a:rPr>
              <a:t>The patient's spouse. </a:t>
            </a:r>
          </a:p>
          <a:p>
            <a:pPr marL="463550" indent="-342900">
              <a:buFont typeface="+mj-lt"/>
              <a:buAutoNum type="alphaLcParenR"/>
              <a:defRPr/>
            </a:pPr>
            <a:r>
              <a:rPr lang="en-US" sz="2000" dirty="0">
                <a:solidFill>
                  <a:schemeClr val="tx1"/>
                </a:solidFill>
                <a:latin typeface="Times New Roman" charset="0"/>
              </a:rPr>
              <a:t>An adult child of the patient or, if the patient has more than one adult child, a majority of the adult children who are reasonably available for consultation. </a:t>
            </a:r>
          </a:p>
          <a:p>
            <a:pPr marL="463550" indent="-342900">
              <a:buFont typeface="+mj-lt"/>
              <a:buAutoNum type="alphaLcParenR"/>
              <a:defRPr/>
            </a:pPr>
            <a:r>
              <a:rPr lang="en-US" sz="2000" dirty="0">
                <a:solidFill>
                  <a:schemeClr val="tx1"/>
                </a:solidFill>
                <a:latin typeface="Times New Roman" charset="0"/>
              </a:rPr>
              <a:t>A parent of the patient, or parents if both are reasonably available.</a:t>
            </a:r>
          </a:p>
          <a:p>
            <a:pPr marL="463550" indent="-342900">
              <a:buFont typeface="+mj-lt"/>
              <a:buAutoNum type="alphaLcParenR"/>
              <a:defRPr/>
            </a:pPr>
            <a:r>
              <a:rPr lang="en-US" sz="2000" dirty="0">
                <a:solidFill>
                  <a:schemeClr val="tx1"/>
                </a:solidFill>
                <a:latin typeface="Times New Roman" charset="0"/>
              </a:rPr>
              <a:t>An adult sibling.</a:t>
            </a:r>
            <a:endParaRPr lang="en-US" sz="2000" b="1" dirty="0">
              <a:solidFill>
                <a:schemeClr val="tx1"/>
              </a:solidFill>
              <a:effectLst>
                <a:outerShdw blurRad="38100" dist="38100" dir="2700000" algn="tl">
                  <a:srgbClr val="000000"/>
                </a:outerShdw>
              </a:effectLst>
              <a:latin typeface="Arial" charset="0"/>
            </a:endParaRPr>
          </a:p>
        </p:txBody>
      </p:sp>
      <p:sp>
        <p:nvSpPr>
          <p:cNvPr id="5" name="Title 7"/>
          <p:cNvSpPr txBox="1">
            <a:spLocks/>
          </p:cNvSpPr>
          <p:nvPr/>
        </p:nvSpPr>
        <p:spPr>
          <a:xfrm>
            <a:off x="0" y="0"/>
            <a:ext cx="9072563" cy="1143000"/>
          </a:xfrm>
          <a:prstGeom prst="rect">
            <a:avLst/>
          </a:prstGeom>
        </p:spPr>
        <p:txBody>
          <a:bodyPr/>
          <a:lstStyle/>
          <a:p>
            <a:pPr algn="ctr" eaLnBrk="0" hangingPunct="0">
              <a:defRPr/>
            </a:pPr>
            <a:r>
              <a:rPr lang="en-US" sz="3600" dirty="0">
                <a:solidFill>
                  <a:schemeClr val="bg2">
                    <a:lumMod val="25000"/>
                  </a:schemeClr>
                </a:solidFill>
                <a:latin typeface="+mn-lt"/>
              </a:rPr>
              <a:t>Default Surrogates</a:t>
            </a:r>
          </a:p>
        </p:txBody>
      </p:sp>
      <p:grpSp>
        <p:nvGrpSpPr>
          <p:cNvPr id="2" name="Group 5"/>
          <p:cNvGrpSpPr/>
          <p:nvPr/>
        </p:nvGrpSpPr>
        <p:grpSpPr>
          <a:xfrm>
            <a:off x="0" y="6858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219200"/>
            <a:ext cx="8534400" cy="5334000"/>
          </a:xfrm>
          <a:prstGeom prst="rect">
            <a:avLst/>
          </a:prstGeom>
          <a:noFill/>
          <a:ln w="9525">
            <a:noFill/>
            <a:miter lim="800000"/>
            <a:headEnd/>
            <a:tailEnd/>
          </a:ln>
          <a:effectLst/>
        </p:spPr>
        <p:txBody>
          <a:bodyPr/>
          <a:lstStyle/>
          <a:p>
            <a:pPr>
              <a:defRPr/>
            </a:pPr>
            <a:r>
              <a:rPr lang="en-US" sz="2400" b="1" dirty="0">
                <a:solidFill>
                  <a:schemeClr val="tx1"/>
                </a:solidFill>
                <a:latin typeface="Times New Roman" charset="0"/>
              </a:rPr>
              <a:t>IC §</a:t>
            </a:r>
            <a:r>
              <a:rPr lang="en-US" sz="2400" b="1" dirty="0" smtClean="0">
                <a:solidFill>
                  <a:schemeClr val="tx1"/>
                </a:solidFill>
                <a:latin typeface="Times New Roman" charset="0"/>
              </a:rPr>
              <a:t>144A.8</a:t>
            </a:r>
          </a:p>
          <a:p>
            <a:pPr>
              <a:defRPr/>
            </a:pPr>
            <a:endParaRPr lang="en-US" sz="2400" b="1" dirty="0" smtClean="0">
              <a:solidFill>
                <a:schemeClr val="tx1"/>
              </a:solidFill>
              <a:latin typeface="Times New Roman" charset="0"/>
            </a:endParaRPr>
          </a:p>
          <a:p>
            <a:r>
              <a:rPr lang="en-US" sz="2000" dirty="0" smtClean="0">
                <a:solidFill>
                  <a:schemeClr val="tx1"/>
                </a:solidFill>
              </a:rPr>
              <a:t>1.  An attending physician … who is unwilling to comply with the provisions of section 144A.7 shall take all reasonable steps to effect the transfer of the patient to another physician. </a:t>
            </a:r>
          </a:p>
          <a:p>
            <a:endParaRPr lang="en-US" sz="2000" dirty="0" smtClean="0">
              <a:solidFill>
                <a:schemeClr val="tx1"/>
              </a:solidFill>
            </a:endParaRPr>
          </a:p>
          <a:p>
            <a:r>
              <a:rPr lang="en-US" sz="2000" dirty="0" smtClean="0">
                <a:solidFill>
                  <a:schemeClr val="tx1"/>
                </a:solidFill>
              </a:rPr>
              <a:t>2.  If the policies of a health care provider preclude compliance with the declaration of a qualified patient under this chapter or preclude compliance with the provisions of section 144A.7, the provider shall take all reasonable steps to effect the transfer of the patient to a facility in which the provisions of this chapter can be carried out. </a:t>
            </a:r>
            <a:endParaRPr lang="en-US" sz="2000" dirty="0">
              <a:solidFill>
                <a:schemeClr val="tx1"/>
              </a:solidFill>
            </a:endParaRPr>
          </a:p>
        </p:txBody>
      </p:sp>
      <p:sp>
        <p:nvSpPr>
          <p:cNvPr id="5" name="Title 7"/>
          <p:cNvSpPr txBox="1">
            <a:spLocks/>
          </p:cNvSpPr>
          <p:nvPr/>
        </p:nvSpPr>
        <p:spPr>
          <a:xfrm>
            <a:off x="0" y="0"/>
            <a:ext cx="9072563" cy="1143000"/>
          </a:xfrm>
          <a:prstGeom prst="rect">
            <a:avLst/>
          </a:prstGeom>
        </p:spPr>
        <p:txBody>
          <a:bodyPr/>
          <a:lstStyle/>
          <a:p>
            <a:pPr algn="ctr" eaLnBrk="0" hangingPunct="0">
              <a:defRPr/>
            </a:pPr>
            <a:r>
              <a:rPr lang="en-US" sz="3600" dirty="0">
                <a:solidFill>
                  <a:schemeClr val="bg2">
                    <a:lumMod val="25000"/>
                  </a:schemeClr>
                </a:solidFill>
                <a:latin typeface="+mn-lt"/>
              </a:rPr>
              <a:t>Default Surrogates</a:t>
            </a:r>
          </a:p>
        </p:txBody>
      </p:sp>
      <p:grpSp>
        <p:nvGrpSpPr>
          <p:cNvPr id="2" name="Group 5"/>
          <p:cNvGrpSpPr/>
          <p:nvPr/>
        </p:nvGrpSpPr>
        <p:grpSpPr>
          <a:xfrm>
            <a:off x="0" y="6858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143000"/>
            <a:ext cx="8534400" cy="5334000"/>
          </a:xfrm>
          <a:prstGeom prst="rect">
            <a:avLst/>
          </a:prstGeom>
          <a:noFill/>
          <a:ln w="9525">
            <a:noFill/>
            <a:miter lim="800000"/>
            <a:headEnd/>
            <a:tailEnd/>
          </a:ln>
          <a:effectLst/>
        </p:spPr>
        <p:txBody>
          <a:bodyPr/>
          <a:lstStyle/>
          <a:p>
            <a:pPr>
              <a:defRPr/>
            </a:pPr>
            <a:r>
              <a:rPr lang="en-US" sz="2400" b="1" dirty="0" smtClean="0">
                <a:solidFill>
                  <a:schemeClr val="tx1"/>
                </a:solidFill>
                <a:latin typeface="Times New Roman" charset="0"/>
              </a:rPr>
              <a:t>UHCDA SECTION 5.</a:t>
            </a:r>
          </a:p>
          <a:p>
            <a:pPr>
              <a:defRPr/>
            </a:pPr>
            <a:endParaRPr lang="en-US" sz="2400" b="1" dirty="0" smtClean="0">
              <a:solidFill>
                <a:schemeClr val="tx1"/>
              </a:solidFill>
              <a:latin typeface="Times New Roman" charset="0"/>
            </a:endParaRPr>
          </a:p>
          <a:p>
            <a:pPr marL="577850" indent="-457200">
              <a:buFont typeface="+mj-lt"/>
              <a:buAutoNum type="alphaLcParenR" startAt="2"/>
              <a:defRPr/>
            </a:pPr>
            <a:r>
              <a:rPr lang="en-US" sz="2000" dirty="0" smtClean="0">
                <a:solidFill>
                  <a:schemeClr val="tx1"/>
                </a:solidFill>
                <a:latin typeface="Times New Roman" charset="0"/>
              </a:rPr>
              <a:t>An adult or emancipated minor may designate any individual to act as surrogate by personally informing the supervising health-care provider. In the absence of a designation, or if the designee is not reasonably available, any member of the following classes of the patient’s family who </a:t>
            </a:r>
            <a:r>
              <a:rPr lang="en-US" sz="2000" dirty="0">
                <a:solidFill>
                  <a:schemeClr val="tx1"/>
                </a:solidFill>
                <a:latin typeface="Times New Roman" charset="0"/>
              </a:rPr>
              <a:t>is reasonably </a:t>
            </a:r>
            <a:r>
              <a:rPr lang="en-US" sz="2000" dirty="0" smtClean="0">
                <a:solidFill>
                  <a:schemeClr val="tx1"/>
                </a:solidFill>
                <a:latin typeface="Times New Roman" charset="0"/>
              </a:rPr>
              <a:t>available, in descending order of priority, may act as surrogate:</a:t>
            </a:r>
          </a:p>
          <a:p>
            <a:pPr marL="1092200" lvl="1" indent="-514350">
              <a:buFont typeface="+mj-lt"/>
              <a:buAutoNum type="romanLcPeriod"/>
              <a:defRPr/>
            </a:pPr>
            <a:r>
              <a:rPr lang="en-US" sz="2000" dirty="0" smtClean="0">
                <a:solidFill>
                  <a:schemeClr val="tx1"/>
                </a:solidFill>
                <a:latin typeface="Times New Roman" charset="0"/>
              </a:rPr>
              <a:t>the spouse, unless legally separated; </a:t>
            </a:r>
            <a:r>
              <a:rPr lang="en-US" sz="2000" dirty="0">
                <a:solidFill>
                  <a:schemeClr val="tx1"/>
                </a:solidFill>
                <a:latin typeface="Times New Roman" charset="0"/>
              </a:rPr>
              <a:t> </a:t>
            </a:r>
          </a:p>
          <a:p>
            <a:pPr marL="1092200" lvl="1" indent="-514350">
              <a:buFont typeface="+mj-lt"/>
              <a:buAutoNum type="romanLcPeriod"/>
              <a:defRPr/>
            </a:pPr>
            <a:r>
              <a:rPr lang="en-US" sz="2000" dirty="0" smtClean="0">
                <a:solidFill>
                  <a:schemeClr val="tx1"/>
                </a:solidFill>
                <a:latin typeface="Times New Roman" charset="0"/>
              </a:rPr>
              <a:t>an adult child;</a:t>
            </a:r>
            <a:r>
              <a:rPr lang="en-US" sz="2000" dirty="0">
                <a:solidFill>
                  <a:schemeClr val="tx1"/>
                </a:solidFill>
                <a:latin typeface="Times New Roman" charset="0"/>
              </a:rPr>
              <a:t> </a:t>
            </a:r>
          </a:p>
          <a:p>
            <a:pPr marL="1092200" lvl="1" indent="-514350">
              <a:buFont typeface="+mj-lt"/>
              <a:buAutoNum type="romanLcPeriod"/>
              <a:defRPr/>
            </a:pPr>
            <a:r>
              <a:rPr lang="en-US" sz="2000" dirty="0" smtClean="0">
                <a:solidFill>
                  <a:schemeClr val="tx1"/>
                </a:solidFill>
                <a:latin typeface="Times New Roman" charset="0"/>
              </a:rPr>
              <a:t>a parent; or</a:t>
            </a:r>
            <a:r>
              <a:rPr lang="en-US" sz="2000" dirty="0">
                <a:solidFill>
                  <a:schemeClr val="tx1"/>
                </a:solidFill>
                <a:latin typeface="Times New Roman" charset="0"/>
              </a:rPr>
              <a:t> </a:t>
            </a:r>
          </a:p>
          <a:p>
            <a:pPr marL="1092200" lvl="1" indent="-514350">
              <a:buFont typeface="+mj-lt"/>
              <a:buAutoNum type="romanLcPeriod"/>
              <a:defRPr/>
            </a:pPr>
            <a:r>
              <a:rPr lang="en-US" sz="2000" dirty="0" smtClean="0">
                <a:solidFill>
                  <a:schemeClr val="tx1"/>
                </a:solidFill>
                <a:latin typeface="Times New Roman" charset="0"/>
              </a:rPr>
              <a:t>an adult brother or sister.</a:t>
            </a:r>
            <a:endParaRPr lang="en-US" sz="2000" dirty="0">
              <a:solidFill>
                <a:schemeClr val="tx1"/>
              </a:solidFill>
              <a:latin typeface="Times New Roman" charset="0"/>
            </a:endParaRPr>
          </a:p>
          <a:p>
            <a:pPr marL="463550" indent="-342900">
              <a:buFont typeface="+mj-lt"/>
              <a:buAutoNum type="alphaLcParenR" startAt="2"/>
              <a:defRPr/>
            </a:pPr>
            <a:r>
              <a:rPr lang="en-US" sz="2000" dirty="0" smtClean="0">
                <a:solidFill>
                  <a:schemeClr val="tx1"/>
                </a:solidFill>
                <a:latin typeface="Times New Roman" charset="0"/>
              </a:rPr>
              <a:t>If none of the individuals eligible to act as surrogate </a:t>
            </a:r>
            <a:r>
              <a:rPr lang="en-US" sz="2000" dirty="0">
                <a:solidFill>
                  <a:schemeClr val="tx1"/>
                </a:solidFill>
                <a:latin typeface="Times New Roman" charset="0"/>
              </a:rPr>
              <a:t>under subsection </a:t>
            </a:r>
            <a:r>
              <a:rPr lang="en-US" sz="2000" dirty="0" smtClean="0">
                <a:solidFill>
                  <a:schemeClr val="tx1"/>
                </a:solidFill>
                <a:latin typeface="Times New Roman" charset="0"/>
              </a:rPr>
              <a:t>b</a:t>
            </a:r>
            <a:r>
              <a:rPr lang="en-US" sz="2000" dirty="0">
                <a:solidFill>
                  <a:schemeClr val="tx1"/>
                </a:solidFill>
                <a:latin typeface="Times New Roman" charset="0"/>
              </a:rPr>
              <a:t>) is reasonably </a:t>
            </a:r>
            <a:r>
              <a:rPr lang="en-US" sz="2000" dirty="0" smtClean="0">
                <a:solidFill>
                  <a:schemeClr val="tx1"/>
                </a:solidFill>
                <a:latin typeface="Times New Roman" charset="0"/>
              </a:rPr>
              <a:t>available, an adult who has exhibited special care and concern for the patient, who is familiar with the patient’s personal values, and who is </a:t>
            </a:r>
            <a:r>
              <a:rPr lang="en-US" sz="2000" dirty="0">
                <a:solidFill>
                  <a:schemeClr val="tx1"/>
                </a:solidFill>
                <a:latin typeface="Times New Roman" charset="0"/>
              </a:rPr>
              <a:t>reasonably </a:t>
            </a:r>
            <a:r>
              <a:rPr lang="en-US" sz="2000" dirty="0" smtClean="0">
                <a:solidFill>
                  <a:schemeClr val="tx1"/>
                </a:solidFill>
                <a:latin typeface="Times New Roman" charset="0"/>
              </a:rPr>
              <a:t>available may act as surrogate.</a:t>
            </a:r>
            <a:endParaRPr lang="en-US" sz="2000" b="1" dirty="0">
              <a:solidFill>
                <a:schemeClr val="tx1"/>
              </a:solidFill>
              <a:effectLst>
                <a:outerShdw blurRad="38100" dist="38100" dir="2700000" algn="tl">
                  <a:srgbClr val="000000"/>
                </a:outerShdw>
              </a:effectLst>
              <a:latin typeface="Arial" charset="0"/>
            </a:endParaRPr>
          </a:p>
        </p:txBody>
      </p:sp>
      <p:sp>
        <p:nvSpPr>
          <p:cNvPr id="5" name="Title 7"/>
          <p:cNvSpPr txBox="1">
            <a:spLocks/>
          </p:cNvSpPr>
          <p:nvPr/>
        </p:nvSpPr>
        <p:spPr>
          <a:xfrm>
            <a:off x="0" y="0"/>
            <a:ext cx="9072563" cy="1143000"/>
          </a:xfrm>
          <a:prstGeom prst="rect">
            <a:avLst/>
          </a:prstGeom>
        </p:spPr>
        <p:txBody>
          <a:bodyPr/>
          <a:lstStyle/>
          <a:p>
            <a:pPr algn="ctr" eaLnBrk="0" hangingPunct="0">
              <a:defRPr/>
            </a:pPr>
            <a:r>
              <a:rPr lang="en-US" sz="3600" dirty="0">
                <a:solidFill>
                  <a:schemeClr val="bg2">
                    <a:lumMod val="25000"/>
                  </a:schemeClr>
                </a:solidFill>
                <a:latin typeface="+mn-lt"/>
              </a:rPr>
              <a:t>Default Surrogates</a:t>
            </a:r>
          </a:p>
        </p:txBody>
      </p:sp>
      <p:grpSp>
        <p:nvGrpSpPr>
          <p:cNvPr id="2" name="Group 5"/>
          <p:cNvGrpSpPr/>
          <p:nvPr/>
        </p:nvGrpSpPr>
        <p:grpSpPr>
          <a:xfrm>
            <a:off x="0" y="6858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857902274"/>
      </p:ext>
    </p:extLst>
  </p:cSld>
  <p:clrMapOvr>
    <a:masterClrMapping/>
  </p:clrMapOvr>
  <p:transition spd="med">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590800"/>
            <a:ext cx="9131300" cy="1077218"/>
          </a:xfrm>
          <a:prstGeom prst="rect">
            <a:avLst/>
          </a:prstGeom>
          <a:noFill/>
          <a:ln w="9525">
            <a:noFill/>
            <a:miter lim="800000"/>
            <a:headEnd/>
            <a:tailEnd/>
          </a:ln>
          <a:effectLst/>
        </p:spPr>
        <p:txBody>
          <a:bodyPr wrap="square">
            <a:spAutoFit/>
          </a:bodyPr>
          <a:lstStyle/>
          <a:p>
            <a:pPr algn="ctr" eaLnBrk="0" hangingPunct="0">
              <a:defRPr/>
            </a:pPr>
            <a:r>
              <a:rPr lang="en-US" sz="3200" b="1" dirty="0" smtClean="0">
                <a:solidFill>
                  <a:schemeClr val="bg2">
                    <a:lumMod val="25000"/>
                  </a:schemeClr>
                </a:solidFill>
                <a:latin typeface="+mn-lt"/>
              </a:rPr>
              <a:t>4</a:t>
            </a:r>
            <a:r>
              <a:rPr lang="en-US" sz="3200" b="1" dirty="0">
                <a:solidFill>
                  <a:schemeClr val="bg2">
                    <a:lumMod val="25000"/>
                  </a:schemeClr>
                </a:solidFill>
                <a:latin typeface="+mn-lt"/>
              </a:rPr>
              <a:t>. CAPACITY FOR </a:t>
            </a:r>
            <a:r>
              <a:rPr lang="en-US" sz="3200" b="1" dirty="0" smtClean="0">
                <a:solidFill>
                  <a:schemeClr val="bg2">
                    <a:lumMod val="25000"/>
                  </a:schemeClr>
                </a:solidFill>
                <a:latin typeface="+mn-lt"/>
              </a:rPr>
              <a:t>HEALTH-CARE</a:t>
            </a:r>
          </a:p>
          <a:p>
            <a:pPr algn="ctr" eaLnBrk="0" hangingPunct="0">
              <a:defRPr/>
            </a:pPr>
            <a:r>
              <a:rPr lang="en-US" sz="3200" b="1" dirty="0" smtClean="0">
                <a:solidFill>
                  <a:schemeClr val="bg2">
                    <a:lumMod val="25000"/>
                  </a:schemeClr>
                </a:solidFill>
                <a:latin typeface="+mn-lt"/>
              </a:rPr>
              <a:t>DECISION-MAKING</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477007765"/>
      </p:ext>
    </p:extLst>
  </p:cSld>
  <p:clrMapOvr>
    <a:masterClrMapping/>
  </p:clrMapOvr>
  <p:transition spd="med">
    <p:pull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noAutofit/>
          </a:bodyPr>
          <a:lstStyle/>
          <a:p>
            <a:pPr>
              <a:defRPr/>
            </a:pPr>
            <a:r>
              <a:rPr lang="en-US" sz="3600" dirty="0" smtClean="0">
                <a:solidFill>
                  <a:schemeClr val="bg2">
                    <a:lumMod val="25000"/>
                  </a:schemeClr>
                </a:solidFill>
                <a:effectLst/>
                <a:latin typeface="+mn-lt"/>
                <a:ea typeface="+mn-ea"/>
                <a:cs typeface="+mn-cs"/>
              </a:rPr>
              <a:t>Determining Capacity </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for Health-Care Decision-Making </a:t>
            </a:r>
          </a:p>
        </p:txBody>
      </p:sp>
      <p:sp>
        <p:nvSpPr>
          <p:cNvPr id="57347" name="Content Placeholder 2"/>
          <p:cNvSpPr>
            <a:spLocks noGrp="1"/>
          </p:cNvSpPr>
          <p:nvPr>
            <p:ph idx="1"/>
          </p:nvPr>
        </p:nvSpPr>
        <p:spPr>
          <a:xfrm>
            <a:off x="990600" y="2286000"/>
            <a:ext cx="7010400" cy="3733800"/>
          </a:xfrm>
          <a:solidFill>
            <a:schemeClr val="bg1"/>
          </a:solidFill>
          <a:ln>
            <a:solidFill>
              <a:schemeClr val="tx1">
                <a:lumMod val="50000"/>
                <a:lumOff val="50000"/>
              </a:schemeClr>
            </a:solidFill>
          </a:ln>
        </p:spPr>
        <p:txBody>
          <a:bodyPr/>
          <a:lstStyle/>
          <a:p>
            <a:pPr>
              <a:buFont typeface="Wingdings 3" pitchFamily="18" charset="2"/>
              <a:buNone/>
              <a:defRPr/>
            </a:pPr>
            <a:r>
              <a:rPr lang="en-US" dirty="0" smtClean="0"/>
              <a:t>Tests</a:t>
            </a:r>
          </a:p>
          <a:p>
            <a:pPr marL="971550" lvl="1" indent="-514350">
              <a:buFont typeface="Calibri" pitchFamily="34" charset="0"/>
              <a:buAutoNum type="arabicPeriod"/>
              <a:defRPr/>
            </a:pPr>
            <a:r>
              <a:rPr lang="en-US" dirty="0" smtClean="0"/>
              <a:t>Evidencing a choice</a:t>
            </a:r>
          </a:p>
          <a:p>
            <a:pPr marL="971550" lvl="1" indent="-514350">
              <a:buFont typeface="Calibri" pitchFamily="34" charset="0"/>
              <a:buAutoNum type="arabicPeriod"/>
              <a:defRPr/>
            </a:pPr>
            <a:r>
              <a:rPr lang="en-US" dirty="0" smtClean="0"/>
              <a:t>“Reasonable” outcome of choice</a:t>
            </a:r>
          </a:p>
          <a:p>
            <a:pPr marL="971550" lvl="1" indent="-514350">
              <a:buFont typeface="Calibri" pitchFamily="34" charset="0"/>
              <a:buAutoNum type="arabicPeriod"/>
              <a:defRPr/>
            </a:pPr>
            <a:r>
              <a:rPr lang="en-US" dirty="0" smtClean="0"/>
              <a:t>Choice based on “rational” reasons</a:t>
            </a:r>
          </a:p>
          <a:p>
            <a:pPr marL="971550" lvl="1" indent="-514350">
              <a:buFont typeface="Calibri" pitchFamily="34" charset="0"/>
              <a:buAutoNum type="arabicPeriod"/>
              <a:defRPr/>
            </a:pPr>
            <a:r>
              <a:rPr lang="en-US" dirty="0" smtClean="0"/>
              <a:t>Ability to understand</a:t>
            </a:r>
          </a:p>
          <a:p>
            <a:pPr marL="971550" lvl="1" indent="-514350">
              <a:buFont typeface="Calibri" pitchFamily="34" charset="0"/>
              <a:buAutoNum type="arabicPeriod"/>
              <a:defRPr/>
            </a:pPr>
            <a:r>
              <a:rPr lang="en-US" dirty="0" smtClean="0"/>
              <a:t>Actual understanding</a:t>
            </a:r>
          </a:p>
        </p:txBody>
      </p:sp>
      <p:grpSp>
        <p:nvGrpSpPr>
          <p:cNvPr id="3" name="Group 3"/>
          <p:cNvGrpSpPr/>
          <p:nvPr/>
        </p:nvGrpSpPr>
        <p:grpSpPr>
          <a:xfrm>
            <a:off x="0" y="16002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noAutofit/>
          </a:bodyPr>
          <a:lstStyle/>
          <a:p>
            <a:pPr>
              <a:defRPr/>
            </a:pPr>
            <a:r>
              <a:rPr lang="en-US" sz="3600" dirty="0" smtClean="0">
                <a:solidFill>
                  <a:schemeClr val="bg2">
                    <a:lumMod val="25000"/>
                  </a:schemeClr>
                </a:solidFill>
                <a:effectLst/>
                <a:latin typeface="+mn-lt"/>
                <a:ea typeface="+mn-ea"/>
                <a:cs typeface="+mn-cs"/>
              </a:rPr>
              <a:t>Determining Capacity </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for Health-Care Decision-Making </a:t>
            </a:r>
          </a:p>
        </p:txBody>
      </p:sp>
      <p:sp>
        <p:nvSpPr>
          <p:cNvPr id="57347" name="Content Placeholder 2"/>
          <p:cNvSpPr>
            <a:spLocks noGrp="1"/>
          </p:cNvSpPr>
          <p:nvPr>
            <p:ph idx="1"/>
          </p:nvPr>
        </p:nvSpPr>
        <p:spPr>
          <a:xfrm>
            <a:off x="990600" y="2286000"/>
            <a:ext cx="7010400" cy="3733800"/>
          </a:xfrm>
          <a:solidFill>
            <a:schemeClr val="bg1"/>
          </a:solidFill>
          <a:ln>
            <a:solidFill>
              <a:schemeClr val="tx1">
                <a:lumMod val="50000"/>
                <a:lumOff val="50000"/>
              </a:schemeClr>
            </a:solidFill>
          </a:ln>
        </p:spPr>
        <p:txBody>
          <a:bodyPr/>
          <a:lstStyle/>
          <a:p>
            <a:pPr>
              <a:buFont typeface="Wingdings 3" pitchFamily="18" charset="2"/>
              <a:buNone/>
              <a:defRPr/>
            </a:pPr>
            <a:r>
              <a:rPr lang="en-US" dirty="0" smtClean="0">
                <a:solidFill>
                  <a:schemeClr val="bg2">
                    <a:lumMod val="25000"/>
                  </a:schemeClr>
                </a:solidFill>
              </a:rPr>
              <a:t>UHCDA SECTION 1.</a:t>
            </a:r>
          </a:p>
          <a:p>
            <a:pPr marL="57150" indent="0">
              <a:buNone/>
              <a:defRPr/>
            </a:pPr>
            <a:r>
              <a:rPr lang="en-US" dirty="0" smtClean="0"/>
              <a:t>“Capacity” means an individual’s ability to understand the significant benefits, risks, and alternatives to proposed health care and to make and communicate a health-care decision.</a:t>
            </a:r>
          </a:p>
        </p:txBody>
      </p:sp>
      <p:grpSp>
        <p:nvGrpSpPr>
          <p:cNvPr id="3" name="Group 3"/>
          <p:cNvGrpSpPr/>
          <p:nvPr/>
        </p:nvGrpSpPr>
        <p:grpSpPr>
          <a:xfrm>
            <a:off x="0" y="16002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264064741"/>
      </p:ext>
    </p:extLst>
  </p:cSld>
  <p:clrMapOvr>
    <a:masterClrMapping/>
  </p:clrMapOvr>
  <p:transition spd="med">
    <p:pull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noAutofit/>
          </a:bodyPr>
          <a:lstStyle/>
          <a:p>
            <a:pPr>
              <a:defRPr/>
            </a:pPr>
            <a:r>
              <a:rPr lang="en-US" sz="3600" dirty="0" smtClean="0">
                <a:solidFill>
                  <a:schemeClr val="bg2">
                    <a:lumMod val="25000"/>
                  </a:schemeClr>
                </a:solidFill>
                <a:effectLst/>
                <a:latin typeface="+mn-lt"/>
                <a:ea typeface="+mn-ea"/>
                <a:cs typeface="+mn-cs"/>
              </a:rPr>
              <a:t>Determining Capacity </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for Health-Care Decision-Making </a:t>
            </a:r>
          </a:p>
        </p:txBody>
      </p:sp>
      <p:sp>
        <p:nvSpPr>
          <p:cNvPr id="57347" name="Content Placeholder 2"/>
          <p:cNvSpPr>
            <a:spLocks noGrp="1"/>
          </p:cNvSpPr>
          <p:nvPr>
            <p:ph idx="1"/>
          </p:nvPr>
        </p:nvSpPr>
        <p:spPr>
          <a:xfrm>
            <a:off x="457200" y="1981200"/>
            <a:ext cx="8001000" cy="4495800"/>
          </a:xfrm>
          <a:solidFill>
            <a:schemeClr val="bg1"/>
          </a:solidFill>
          <a:ln>
            <a:solidFill>
              <a:schemeClr val="tx1">
                <a:lumMod val="50000"/>
                <a:lumOff val="50000"/>
              </a:schemeClr>
            </a:solidFill>
          </a:ln>
        </p:spPr>
        <p:txBody>
          <a:bodyPr/>
          <a:lstStyle/>
          <a:p>
            <a:pPr>
              <a:buFont typeface="Wingdings 3" pitchFamily="18" charset="2"/>
              <a:buNone/>
              <a:defRPr/>
            </a:pPr>
            <a:r>
              <a:rPr lang="en-US" dirty="0" smtClean="0">
                <a:solidFill>
                  <a:schemeClr val="bg2">
                    <a:lumMod val="25000"/>
                  </a:schemeClr>
                </a:solidFill>
              </a:rPr>
              <a:t>Problem</a:t>
            </a:r>
          </a:p>
          <a:p>
            <a:pPr algn="just">
              <a:buFont typeface="Wingdings 3" pitchFamily="18" charset="2"/>
              <a:buNone/>
              <a:defRPr/>
            </a:pPr>
            <a:r>
              <a:rPr lang="en-US" sz="2100" dirty="0" smtClean="0"/>
              <a:t>A 72-year-old woman is seen by a physician for a preoperative evaluation prior to a total hip replacement. Her medical history includes early-stage Alzheimer’s disease. At a recent clinic visit, her sister says she is forgetful and confused; her Mini-Mental State Examination (MMSE) score was 21 out of 30 points.</a:t>
            </a:r>
            <a:r>
              <a:rPr lang="en-US" sz="2100" dirty="0"/>
              <a:t> </a:t>
            </a:r>
            <a:r>
              <a:rPr lang="en-US" sz="2100" dirty="0" smtClean="0"/>
              <a:t>When the physician asks her what she understands about the risks and benefits of the planned procedure, she smiles and says it will fix her hip. When given information about risks and alternative treatment options and query about her understanding, she continues to smile and replies, “It’ll be okay.”</a:t>
            </a:r>
          </a:p>
        </p:txBody>
      </p:sp>
      <p:grpSp>
        <p:nvGrpSpPr>
          <p:cNvPr id="3" name="Group 3"/>
          <p:cNvGrpSpPr/>
          <p:nvPr/>
        </p:nvGrpSpPr>
        <p:grpSpPr>
          <a:xfrm>
            <a:off x="0" y="16002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330231161"/>
      </p:ext>
    </p:extLst>
  </p:cSld>
  <p:clrMapOvr>
    <a:masterClrMapping/>
  </p:clrMapOvr>
  <p:transition spd="med">
    <p:pull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0" y="2590800"/>
            <a:ext cx="9131300" cy="1077218"/>
          </a:xfrm>
          <a:prstGeom prst="rect">
            <a:avLst/>
          </a:prstGeom>
          <a:noFill/>
          <a:ln w="9525">
            <a:noFill/>
            <a:miter lim="800000"/>
            <a:headEnd/>
            <a:tailEnd/>
          </a:ln>
          <a:effectLst/>
        </p:spPr>
        <p:txBody>
          <a:bodyPr wrap="square">
            <a:spAutoFit/>
          </a:bodyPr>
          <a:lstStyle/>
          <a:p>
            <a:pPr algn="ctr" eaLnBrk="0" hangingPunct="0">
              <a:defRPr/>
            </a:pPr>
            <a:r>
              <a:rPr lang="en-US" sz="3200" b="1" dirty="0">
                <a:solidFill>
                  <a:schemeClr val="bg2">
                    <a:lumMod val="25000"/>
                  </a:schemeClr>
                </a:solidFill>
                <a:latin typeface="+mn-lt"/>
              </a:rPr>
              <a:t>6</a:t>
            </a:r>
            <a:r>
              <a:rPr lang="en-US" sz="3200" b="1" dirty="0" smtClean="0">
                <a:solidFill>
                  <a:schemeClr val="bg2">
                    <a:lumMod val="25000"/>
                  </a:schemeClr>
                </a:solidFill>
                <a:latin typeface="+mn-lt"/>
              </a:rPr>
              <a:t>. </a:t>
            </a:r>
            <a:r>
              <a:rPr lang="en-US" sz="3200" b="1" dirty="0">
                <a:solidFill>
                  <a:schemeClr val="bg2">
                    <a:lumMod val="25000"/>
                  </a:schemeClr>
                </a:solidFill>
                <a:latin typeface="+mn-lt"/>
              </a:rPr>
              <a:t>BASIS FOR </a:t>
            </a:r>
            <a:r>
              <a:rPr lang="en-US" sz="3200" b="1" dirty="0" smtClean="0">
                <a:solidFill>
                  <a:schemeClr val="bg2">
                    <a:lumMod val="25000"/>
                  </a:schemeClr>
                </a:solidFill>
                <a:latin typeface="+mn-lt"/>
              </a:rPr>
              <a:t>SURROGATE</a:t>
            </a:r>
          </a:p>
          <a:p>
            <a:pPr algn="ctr" eaLnBrk="0" hangingPunct="0">
              <a:defRPr/>
            </a:pPr>
            <a:r>
              <a:rPr lang="en-US" sz="3200" b="1" dirty="0" smtClean="0">
                <a:solidFill>
                  <a:schemeClr val="bg2">
                    <a:lumMod val="25000"/>
                  </a:schemeClr>
                </a:solidFill>
                <a:latin typeface="+mn-lt"/>
              </a:rPr>
              <a:t>DECISIONS</a:t>
            </a: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742900288"/>
      </p:ext>
    </p:extLst>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1"/>
            <a:ext cx="8996394" cy="1273652"/>
          </a:xfrm>
        </p:spPr>
        <p:txBody>
          <a:bodyPr>
            <a:normAutofit fontScale="90000"/>
          </a:bodyPr>
          <a:lstStyle/>
          <a:p>
            <a:pPr eaLnBrk="1" fontAlgn="auto" hangingPunct="1">
              <a:spcAft>
                <a:spcPts val="0"/>
              </a:spcAft>
              <a:defRPr/>
            </a:pPr>
            <a:r>
              <a:rPr lang="en-US" sz="3600" dirty="0" smtClean="0">
                <a:solidFill>
                  <a:schemeClr val="bg2">
                    <a:lumMod val="25000"/>
                  </a:schemeClr>
                </a:solidFill>
                <a:effectLst/>
                <a:latin typeface="+mn-lt"/>
                <a:ea typeface="+mn-ea"/>
                <a:cs typeface="+mn-cs"/>
              </a:rPr>
              <a:t>Comparison of Iowa Code &amp; </a:t>
            </a:r>
            <a:br>
              <a:rPr lang="en-US" sz="3600" dirty="0" smtClean="0">
                <a:solidFill>
                  <a:schemeClr val="bg2">
                    <a:lumMod val="25000"/>
                  </a:schemeClr>
                </a:solidFill>
                <a:effectLst/>
                <a:latin typeface="+mn-lt"/>
                <a:ea typeface="+mn-ea"/>
                <a:cs typeface="+mn-cs"/>
              </a:rPr>
            </a:br>
            <a:r>
              <a:rPr lang="en-US" sz="3600" dirty="0" smtClean="0">
                <a:solidFill>
                  <a:schemeClr val="bg2">
                    <a:lumMod val="25000"/>
                  </a:schemeClr>
                </a:solidFill>
                <a:effectLst/>
                <a:latin typeface="+mn-lt"/>
                <a:ea typeface="+mn-ea"/>
                <a:cs typeface="+mn-cs"/>
              </a:rPr>
              <a:t>Uniform Health Care Decisions Act: Structure</a:t>
            </a:r>
            <a:r>
              <a:rPr lang="en-US" sz="3600" dirty="0" smtClean="0">
                <a:effectLst/>
                <a:latin typeface="Arial" charset="0"/>
              </a:rPr>
              <a:t/>
            </a:r>
            <a:br>
              <a:rPr lang="en-US" sz="3600" dirty="0" smtClean="0">
                <a:effectLst/>
                <a:latin typeface="Arial" charset="0"/>
              </a:rPr>
            </a:br>
            <a:endParaRPr lang="en-US" sz="3600" dirty="0" smtClean="0">
              <a:effectLst/>
              <a:latin typeface="Arial" charset="0"/>
            </a:endParaRPr>
          </a:p>
        </p:txBody>
      </p:sp>
      <p:sp>
        <p:nvSpPr>
          <p:cNvPr id="3" name="Content Placeholder 2"/>
          <p:cNvSpPr>
            <a:spLocks noGrp="1"/>
          </p:cNvSpPr>
          <p:nvPr>
            <p:ph sz="half" idx="1"/>
          </p:nvPr>
        </p:nvSpPr>
        <p:spPr>
          <a:xfrm>
            <a:off x="533400" y="1752600"/>
            <a:ext cx="4424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IC</a:t>
            </a:r>
          </a:p>
          <a:p>
            <a:pPr marL="511175" lvl="1" indent="-111125" eaLnBrk="1" fontAlgn="auto" hangingPunct="1">
              <a:lnSpc>
                <a:spcPct val="80000"/>
              </a:lnSpc>
              <a:spcBef>
                <a:spcPct val="50000"/>
              </a:spcBef>
              <a:spcAft>
                <a:spcPts val="0"/>
              </a:spcAft>
              <a:buFont typeface="Arial" pitchFamily="34" charset="0"/>
              <a:buChar char="•"/>
              <a:defRPr/>
            </a:pPr>
            <a:r>
              <a:rPr lang="en-US" sz="1800" dirty="0"/>
              <a:t>Life-Sustaining Procedures Act</a:t>
            </a:r>
          </a:p>
          <a:p>
            <a:pPr marL="911225" lvl="2" indent="-111125" eaLnBrk="1" fontAlgn="auto" hangingPunct="1">
              <a:lnSpc>
                <a:spcPct val="80000"/>
              </a:lnSpc>
              <a:spcBef>
                <a:spcPct val="50000"/>
              </a:spcBef>
              <a:spcAft>
                <a:spcPts val="0"/>
              </a:spcAft>
              <a:buFont typeface="Arial" pitchFamily="34" charset="0"/>
              <a:buChar char="•"/>
              <a:defRPr/>
            </a:pPr>
            <a:r>
              <a:rPr lang="en-US" sz="1400" dirty="0"/>
              <a:t>Living will is called declaration</a:t>
            </a:r>
          </a:p>
          <a:p>
            <a:pPr marL="911225" lvl="2" indent="-111125" eaLnBrk="1" fontAlgn="auto" hangingPunct="1">
              <a:lnSpc>
                <a:spcPct val="80000"/>
              </a:lnSpc>
              <a:spcBef>
                <a:spcPct val="50000"/>
              </a:spcBef>
              <a:spcAft>
                <a:spcPts val="0"/>
              </a:spcAft>
              <a:buFont typeface="Arial" pitchFamily="34" charset="0"/>
              <a:buChar char="•"/>
              <a:defRPr/>
            </a:pPr>
            <a:r>
              <a:rPr lang="en-US" sz="1400" dirty="0"/>
              <a:t>Chapter </a:t>
            </a:r>
            <a:r>
              <a:rPr lang="en-US" sz="1400" dirty="0" smtClean="0"/>
              <a:t>144A (contains </a:t>
            </a:r>
            <a:r>
              <a:rPr lang="en-US" sz="1400" dirty="0"/>
              <a:t>statutory </a:t>
            </a:r>
            <a:r>
              <a:rPr lang="en-US" sz="1400" dirty="0" smtClean="0"/>
              <a:t>form)</a:t>
            </a:r>
          </a:p>
          <a:p>
            <a:pPr marL="511175" lvl="1" indent="-111125" eaLnBrk="1" fontAlgn="auto" hangingPunct="1">
              <a:lnSpc>
                <a:spcPct val="80000"/>
              </a:lnSpc>
              <a:spcBef>
                <a:spcPct val="50000"/>
              </a:spcBef>
              <a:spcAft>
                <a:spcPts val="0"/>
              </a:spcAft>
              <a:buFont typeface="Arial" pitchFamily="34" charset="0"/>
              <a:buChar char="•"/>
              <a:defRPr/>
            </a:pPr>
            <a:r>
              <a:rPr lang="en-US" sz="1800" dirty="0"/>
              <a:t>Durable Power of Attorney for Health Care [</a:t>
            </a:r>
            <a:r>
              <a:rPr lang="en-US" sz="1800" dirty="0" smtClean="0"/>
              <a:t>Act]</a:t>
            </a:r>
          </a:p>
          <a:p>
            <a:pPr marL="911225" lvl="2" indent="-111125" eaLnBrk="1" fontAlgn="auto" hangingPunct="1">
              <a:lnSpc>
                <a:spcPct val="80000"/>
              </a:lnSpc>
              <a:spcBef>
                <a:spcPct val="50000"/>
              </a:spcBef>
              <a:spcAft>
                <a:spcPts val="0"/>
              </a:spcAft>
              <a:buFont typeface="Arial" pitchFamily="34" charset="0"/>
              <a:buChar char="•"/>
              <a:defRPr/>
            </a:pPr>
            <a:r>
              <a:rPr lang="en-US" sz="1400" dirty="0"/>
              <a:t>Chapter </a:t>
            </a:r>
            <a:r>
              <a:rPr lang="en-US" sz="1400" dirty="0" smtClean="0"/>
              <a:t>144B (contains </a:t>
            </a:r>
            <a:r>
              <a:rPr lang="en-US" sz="1400" dirty="0"/>
              <a:t>statutory </a:t>
            </a:r>
            <a:r>
              <a:rPr lang="en-US" sz="1400" dirty="0" smtClean="0"/>
              <a:t>form)</a:t>
            </a:r>
            <a:endParaRPr lang="en-US" sz="1400" dirty="0"/>
          </a:p>
          <a:p>
            <a:pPr marL="111125" indent="-111125" eaLnBrk="1" fontAlgn="auto" hangingPunct="1">
              <a:lnSpc>
                <a:spcPct val="80000"/>
              </a:lnSpc>
              <a:spcBef>
                <a:spcPct val="50000"/>
              </a:spcBef>
              <a:spcAft>
                <a:spcPts val="0"/>
              </a:spcAft>
              <a:buNone/>
              <a:defRPr/>
            </a:pPr>
            <a:endParaRPr lang="en-US" sz="2200" dirty="0" smtClean="0"/>
          </a:p>
          <a:p>
            <a:pPr lvl="1" eaLnBrk="1" fontAlgn="auto" hangingPunct="1">
              <a:lnSpc>
                <a:spcPct val="80000"/>
              </a:lnSpc>
              <a:spcBef>
                <a:spcPct val="50000"/>
              </a:spcBef>
              <a:spcAft>
                <a:spcPts val="0"/>
              </a:spcAft>
              <a:buFont typeface="Arial" pitchFamily="34" charset="0"/>
              <a:buChar char="•"/>
              <a:defRPr/>
            </a:pPr>
            <a:endParaRPr lang="en-US" sz="1800" dirty="0" smtClean="0"/>
          </a:p>
        </p:txBody>
      </p:sp>
      <p:sp>
        <p:nvSpPr>
          <p:cNvPr id="4" name="Content Placeholder 3"/>
          <p:cNvSpPr>
            <a:spLocks noGrp="1"/>
          </p:cNvSpPr>
          <p:nvPr>
            <p:ph sz="half" idx="2"/>
          </p:nvPr>
        </p:nvSpPr>
        <p:spPr>
          <a:xfrm>
            <a:off x="4953000" y="1752600"/>
            <a:ext cx="3662363" cy="4725988"/>
          </a:xfrm>
          <a:solidFill>
            <a:schemeClr val="bg1"/>
          </a:solidFill>
          <a:ln>
            <a:solidFill>
              <a:schemeClr val="tx1"/>
            </a:solidFill>
          </a:ln>
        </p:spPr>
        <p:txBody>
          <a:bodyPr rtlCol="0">
            <a:normAutofit/>
          </a:bodyPr>
          <a:lstStyle/>
          <a:p>
            <a:pPr marL="7938" lvl="1" eaLnBrk="1" fontAlgn="auto" hangingPunct="1">
              <a:lnSpc>
                <a:spcPct val="80000"/>
              </a:lnSpc>
              <a:spcBef>
                <a:spcPct val="50000"/>
              </a:spcBef>
              <a:spcAft>
                <a:spcPts val="0"/>
              </a:spcAft>
              <a:buFont typeface="Wingdings"/>
              <a:buChar char="Ø"/>
              <a:defRPr/>
            </a:pPr>
            <a:r>
              <a:rPr lang="en-US" sz="2800" dirty="0" smtClean="0">
                <a:solidFill>
                  <a:srgbClr val="EF259D"/>
                </a:solidFill>
                <a:latin typeface="Arial" charset="0"/>
              </a:rPr>
              <a:t>UHCDA</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Combines living will (called individual instruction)and durable power of attorney for health care into advanced directives</a:t>
            </a:r>
          </a:p>
          <a:p>
            <a:pPr marL="511175" lvl="1" indent="-111125" eaLnBrk="1" fontAlgn="auto" hangingPunct="1">
              <a:lnSpc>
                <a:spcPct val="80000"/>
              </a:lnSpc>
              <a:spcBef>
                <a:spcPct val="50000"/>
              </a:spcBef>
              <a:spcAft>
                <a:spcPts val="0"/>
              </a:spcAft>
              <a:buFont typeface="Arial" pitchFamily="34" charset="0"/>
              <a:buChar char="•"/>
              <a:defRPr/>
            </a:pPr>
            <a:r>
              <a:rPr lang="en-US" sz="1800" dirty="0" smtClean="0"/>
              <a:t>Integrates living will and power of attorney into one document</a:t>
            </a:r>
            <a:endParaRPr lang="en-US" sz="1800" dirty="0"/>
          </a:p>
          <a:p>
            <a:pPr eaLnBrk="1" fontAlgn="auto" hangingPunct="1">
              <a:spcAft>
                <a:spcPts val="0"/>
              </a:spcAft>
              <a:buFont typeface="Wingdings 3" pitchFamily="18" charset="2"/>
              <a:buNone/>
              <a:defRPr/>
            </a:pPr>
            <a:endParaRPr lang="en-US" dirty="0"/>
          </a:p>
        </p:txBody>
      </p:sp>
      <p:grpSp>
        <p:nvGrpSpPr>
          <p:cNvPr id="5" name="Group 4"/>
          <p:cNvGrpSpPr/>
          <p:nvPr/>
        </p:nvGrpSpPr>
        <p:grpSpPr>
          <a:xfrm>
            <a:off x="0" y="1143000"/>
            <a:ext cx="9144000" cy="304800"/>
            <a:chOff x="0" y="6096000"/>
            <a:chExt cx="9144000" cy="304800"/>
          </a:xfrm>
          <a:solidFill>
            <a:schemeClr val="accent6">
              <a:lumMod val="50000"/>
            </a:schemeClr>
          </a:solidFill>
        </p:grpSpPr>
        <p:sp>
          <p:nvSpPr>
            <p:cNvPr id="6" name="Rectangle 5"/>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6390" name="Picture 10" descr="http://www.iowacourts.state.ia.us/ESAWebApp/splash.jpg"/>
          <p:cNvPicPr>
            <a:picLocks noChangeAspect="1" noChangeArrowheads="1"/>
          </p:cNvPicPr>
          <p:nvPr/>
        </p:nvPicPr>
        <p:blipFill>
          <a:blip r:embed="rId3" cstate="print"/>
          <a:srcRect l="48276" t="48814" r="16092" b="10789"/>
          <a:stretch>
            <a:fillRect/>
          </a:stretch>
        </p:blipFill>
        <p:spPr bwMode="auto">
          <a:xfrm>
            <a:off x="5943600" y="4572000"/>
            <a:ext cx="1936750" cy="1500188"/>
          </a:xfrm>
          <a:prstGeom prst="rect">
            <a:avLst/>
          </a:prstGeom>
          <a:noFill/>
          <a:ln w="9525">
            <a:noFill/>
            <a:miter lim="800000"/>
            <a:headEnd/>
            <a:tailEnd/>
          </a:ln>
        </p:spPr>
      </p:pic>
      <p:pic>
        <p:nvPicPr>
          <p:cNvPr id="16391" name="Picture 8" descr="http://www.defenselawyerga.com/images/gavel(1).jpg"/>
          <p:cNvPicPr>
            <a:picLocks noChangeAspect="1" noChangeArrowheads="1"/>
          </p:cNvPicPr>
          <p:nvPr/>
        </p:nvPicPr>
        <p:blipFill>
          <a:blip r:embed="rId4" cstate="print"/>
          <a:srcRect t="40996"/>
          <a:stretch>
            <a:fillRect/>
          </a:stretch>
        </p:blipFill>
        <p:spPr bwMode="auto">
          <a:xfrm>
            <a:off x="1828800" y="4495800"/>
            <a:ext cx="1981200" cy="1573213"/>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5"/>
            <a:ext cx="9072563" cy="1143000"/>
          </a:xfrm>
        </p:spPr>
        <p:txBody>
          <a:bodyPr/>
          <a:lstStyle/>
          <a:p>
            <a:pPr>
              <a:defRPr/>
            </a:pPr>
            <a:r>
              <a:rPr lang="en-US" sz="3600" dirty="0" smtClean="0">
                <a:solidFill>
                  <a:schemeClr val="bg2">
                    <a:lumMod val="25000"/>
                  </a:schemeClr>
                </a:solidFill>
                <a:effectLst/>
                <a:latin typeface="+mn-lt"/>
                <a:ea typeface="+mn-ea"/>
                <a:cs typeface="+mn-cs"/>
              </a:rPr>
              <a:t>Basis for Surrogate Decisions</a:t>
            </a:r>
          </a:p>
        </p:txBody>
      </p:sp>
      <p:sp>
        <p:nvSpPr>
          <p:cNvPr id="59395" name="Content Placeholder 2"/>
          <p:cNvSpPr>
            <a:spLocks noGrp="1"/>
          </p:cNvSpPr>
          <p:nvPr>
            <p:ph idx="1"/>
          </p:nvPr>
        </p:nvSpPr>
        <p:spPr>
          <a:xfrm>
            <a:off x="914400" y="2286000"/>
            <a:ext cx="8229600" cy="4838700"/>
          </a:xfrm>
        </p:spPr>
        <p:txBody>
          <a:bodyPr/>
          <a:lstStyle/>
          <a:p>
            <a:pPr marL="571500" indent="-514350">
              <a:buFont typeface="Calibri" pitchFamily="34" charset="0"/>
              <a:buAutoNum type="arabicPeriod"/>
            </a:pPr>
            <a:r>
              <a:rPr lang="en-US" smtClean="0"/>
              <a:t>Previously expressed desires</a:t>
            </a:r>
          </a:p>
          <a:p>
            <a:pPr marL="571500" indent="-514350">
              <a:buFont typeface="Calibri" pitchFamily="34" charset="0"/>
              <a:buAutoNum type="arabicPeriod"/>
            </a:pPr>
            <a:r>
              <a:rPr lang="en-US" smtClean="0"/>
              <a:t>Substitute judgment</a:t>
            </a:r>
          </a:p>
          <a:p>
            <a:pPr marL="571500" indent="-514350">
              <a:buFont typeface="Calibri" pitchFamily="34" charset="0"/>
              <a:buAutoNum type="arabicPeriod"/>
            </a:pPr>
            <a:r>
              <a:rPr lang="en-US" smtClean="0"/>
              <a:t>Best interests</a:t>
            </a:r>
          </a:p>
        </p:txBody>
      </p:sp>
      <p:grpSp>
        <p:nvGrpSpPr>
          <p:cNvPr id="3" name="Group 3"/>
          <p:cNvGrpSpPr/>
          <p:nvPr/>
        </p:nvGrpSpPr>
        <p:grpSpPr>
          <a:xfrm>
            <a:off x="0" y="14478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9397" name="Picture 2" descr="http://www.vermontcatholic.org/files/584/2b1520.jpg"/>
          <p:cNvPicPr>
            <a:picLocks noChangeAspect="1" noChangeArrowheads="1"/>
          </p:cNvPicPr>
          <p:nvPr/>
        </p:nvPicPr>
        <p:blipFill>
          <a:blip r:embed="rId2" cstate="print"/>
          <a:srcRect/>
          <a:stretch>
            <a:fillRect/>
          </a:stretch>
        </p:blipFill>
        <p:spPr bwMode="auto">
          <a:xfrm>
            <a:off x="4114800" y="3810000"/>
            <a:ext cx="4508500" cy="24384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7"/>
          <p:cNvSpPr txBox="1">
            <a:spLocks/>
          </p:cNvSpPr>
          <p:nvPr/>
        </p:nvSpPr>
        <p:spPr>
          <a:xfrm>
            <a:off x="0" y="228600"/>
            <a:ext cx="9072563" cy="1143000"/>
          </a:xfrm>
          <a:prstGeom prst="rect">
            <a:avLst/>
          </a:prstGeom>
        </p:spPr>
        <p:txBody>
          <a:bodyPr/>
          <a:lstStyle/>
          <a:p>
            <a:pPr algn="ctr" eaLnBrk="0" hangingPunct="0">
              <a:defRPr/>
            </a:pPr>
            <a:r>
              <a:rPr lang="en-US" sz="3600" dirty="0" smtClean="0">
                <a:solidFill>
                  <a:schemeClr val="bg2">
                    <a:lumMod val="25000"/>
                  </a:schemeClr>
                </a:solidFill>
                <a:latin typeface="+mn-lt"/>
              </a:rPr>
              <a:t>Accuracy of Surrogate Decision-Making</a:t>
            </a:r>
            <a:endParaRPr lang="en-US" sz="3600" dirty="0">
              <a:solidFill>
                <a:schemeClr val="bg2">
                  <a:lumMod val="25000"/>
                </a:schemeClr>
              </a:solidFill>
              <a:latin typeface="+mn-lt"/>
            </a:endParaRPr>
          </a:p>
        </p:txBody>
      </p:sp>
      <p:sp>
        <p:nvSpPr>
          <p:cNvPr id="6" name="Rectangle 5"/>
          <p:cNvSpPr>
            <a:spLocks noChangeArrowheads="1"/>
          </p:cNvSpPr>
          <p:nvPr/>
        </p:nvSpPr>
        <p:spPr bwMode="auto">
          <a:xfrm>
            <a:off x="685800" y="1524000"/>
            <a:ext cx="7924800" cy="4724400"/>
          </a:xfrm>
          <a:prstGeom prst="rect">
            <a:avLst/>
          </a:prstGeom>
          <a:solidFill>
            <a:schemeClr val="bg1"/>
          </a:solidFill>
          <a:ln w="9525">
            <a:solidFill>
              <a:schemeClr val="tx1">
                <a:lumMod val="50000"/>
                <a:lumOff val="50000"/>
              </a:schemeClr>
            </a:solidFill>
            <a:miter lim="800000"/>
            <a:headEnd/>
            <a:tailEnd/>
          </a:ln>
          <a:effectLst/>
        </p:spPr>
        <p:txBody>
          <a:bodyPr/>
          <a:lstStyle/>
          <a:p>
            <a:pPr algn="just">
              <a:defRPr/>
            </a:pPr>
            <a:r>
              <a:rPr lang="en-US" sz="2200" dirty="0">
                <a:solidFill>
                  <a:schemeClr val="tx1"/>
                </a:solidFill>
                <a:latin typeface="Tahoma" pitchFamily="34" charset="0"/>
                <a:cs typeface="Tahoma" pitchFamily="34" charset="0"/>
              </a:rPr>
              <a:t>“Several studies have examined the accuracy of surrogate </a:t>
            </a:r>
            <a:r>
              <a:rPr lang="en-US" sz="2200" dirty="0" err="1" smtClean="0">
                <a:solidFill>
                  <a:schemeClr val="tx1"/>
                </a:solidFill>
                <a:latin typeface="Tahoma" pitchFamily="34" charset="0"/>
                <a:cs typeface="Tahoma" pitchFamily="34" charset="0"/>
              </a:rPr>
              <a:t>decisionmakers</a:t>
            </a:r>
            <a:r>
              <a:rPr lang="en-US" sz="2200" dirty="0" smtClean="0">
                <a:solidFill>
                  <a:schemeClr val="tx1"/>
                </a:solidFill>
                <a:latin typeface="Tahoma" pitchFamily="34" charset="0"/>
                <a:cs typeface="Tahoma" pitchFamily="34" charset="0"/>
              </a:rPr>
              <a:t> </a:t>
            </a:r>
            <a:r>
              <a:rPr lang="en-US" sz="2200" dirty="0">
                <a:solidFill>
                  <a:schemeClr val="tx1"/>
                </a:solidFill>
                <a:latin typeface="Tahoma" pitchFamily="34" charset="0"/>
                <a:cs typeface="Tahoma" pitchFamily="34" charset="0"/>
              </a:rPr>
              <a:t>by presenting individuals with hypothetical scenarios and asking them to indicate their treatment preferences for each scenario.  Potential surrogates are simultaneously asked to predict the preferences of the individuals.  These studies consistently demonstrate that the potential surrogates’ predictions do not reach a statistically significant degree of agreement with the choices of the individuals.  This holds true even when individuals chose people that they would feel most comfortable with as surrogate </a:t>
            </a:r>
            <a:r>
              <a:rPr lang="en-US" sz="2200" dirty="0" err="1" smtClean="0">
                <a:solidFill>
                  <a:schemeClr val="tx1"/>
                </a:solidFill>
                <a:latin typeface="Tahoma" pitchFamily="34" charset="0"/>
                <a:cs typeface="Tahoma" pitchFamily="34" charset="0"/>
              </a:rPr>
              <a:t>decisionmakers</a:t>
            </a:r>
            <a:r>
              <a:rPr lang="en-US" sz="2200" dirty="0">
                <a:solidFill>
                  <a:schemeClr val="tx1"/>
                </a:solidFill>
                <a:latin typeface="Tahoma" pitchFamily="34" charset="0"/>
                <a:cs typeface="Tahoma" pitchFamily="34" charset="0"/>
              </a:rPr>
              <a:t>.”</a:t>
            </a:r>
          </a:p>
          <a:p>
            <a:pPr>
              <a:defRPr/>
            </a:pPr>
            <a:endParaRPr lang="en-US" sz="2000" b="1" dirty="0">
              <a:solidFill>
                <a:schemeClr val="tx1"/>
              </a:solidFill>
              <a:latin typeface="Times New Roman" charset="0"/>
            </a:endParaRPr>
          </a:p>
          <a:p>
            <a:pPr>
              <a:defRPr/>
            </a:pPr>
            <a:r>
              <a:rPr lang="en-US" sz="2000" dirty="0">
                <a:solidFill>
                  <a:schemeClr val="tx1"/>
                </a:solidFill>
                <a:latin typeface="Tahoma" pitchFamily="34" charset="0"/>
                <a:cs typeface="Tahoma" pitchFamily="34" charset="0"/>
              </a:rPr>
              <a:t>David </a:t>
            </a:r>
            <a:r>
              <a:rPr lang="en-US" sz="2000" dirty="0" err="1">
                <a:solidFill>
                  <a:schemeClr val="tx1"/>
                </a:solidFill>
                <a:latin typeface="Tahoma" pitchFamily="34" charset="0"/>
                <a:cs typeface="Tahoma" pitchFamily="34" charset="0"/>
              </a:rPr>
              <a:t>Orentlicher</a:t>
            </a:r>
            <a:r>
              <a:rPr lang="en-US" sz="2000" dirty="0">
                <a:solidFill>
                  <a:schemeClr val="tx1"/>
                </a:solidFill>
                <a:latin typeface="Tahoma" pitchFamily="34" charset="0"/>
                <a:cs typeface="Tahoma" pitchFamily="34" charset="0"/>
              </a:rPr>
              <a:t>, The Limitations of Legislation, </a:t>
            </a:r>
          </a:p>
          <a:p>
            <a:pPr>
              <a:defRPr/>
            </a:pPr>
            <a:r>
              <a:rPr lang="en-US" sz="2000" dirty="0">
                <a:solidFill>
                  <a:schemeClr val="tx1"/>
                </a:solidFill>
                <a:latin typeface="Tahoma" pitchFamily="34" charset="0"/>
                <a:cs typeface="Tahoma" pitchFamily="34" charset="0"/>
              </a:rPr>
              <a:t>53 </a:t>
            </a:r>
            <a:r>
              <a:rPr lang="en-US" sz="2000" i="1" dirty="0">
                <a:solidFill>
                  <a:schemeClr val="tx1"/>
                </a:solidFill>
                <a:latin typeface="Tahoma" pitchFamily="34" charset="0"/>
                <a:cs typeface="Tahoma" pitchFamily="34" charset="0"/>
              </a:rPr>
              <a:t>Md. L. Rev. </a:t>
            </a:r>
            <a:r>
              <a:rPr lang="en-US" sz="2000" dirty="0">
                <a:solidFill>
                  <a:schemeClr val="tx1"/>
                </a:solidFill>
                <a:latin typeface="Tahoma" pitchFamily="34" charset="0"/>
                <a:cs typeface="Tahoma" pitchFamily="34" charset="0"/>
              </a:rPr>
              <a:t>1255, 1278 (1994).</a:t>
            </a:r>
            <a:endParaRPr lang="en-US" sz="2400" dirty="0">
              <a:solidFill>
                <a:schemeClr val="tx1"/>
              </a:solidFill>
              <a:latin typeface="Tahoma" pitchFamily="34" charset="0"/>
              <a:cs typeface="Tahoma" pitchFamily="34" charset="0"/>
            </a:endParaRPr>
          </a:p>
          <a:p>
            <a:pPr>
              <a:defRPr/>
            </a:pPr>
            <a:endParaRPr lang="en-US" sz="1800" b="1" dirty="0">
              <a:solidFill>
                <a:schemeClr val="tx1"/>
              </a:solidFill>
              <a:effectLst>
                <a:outerShdw blurRad="38100" dist="38100" dir="2700000" algn="tl">
                  <a:srgbClr val="000000"/>
                </a:outerShdw>
              </a:effectLst>
              <a:latin typeface="Arial" charset="0"/>
            </a:endParaRPr>
          </a:p>
        </p:txBody>
      </p:sp>
      <p:grpSp>
        <p:nvGrpSpPr>
          <p:cNvPr id="2" name="Group 3"/>
          <p:cNvGrpSpPr/>
          <p:nvPr/>
        </p:nvGrpSpPr>
        <p:grpSpPr>
          <a:xfrm>
            <a:off x="0" y="990600"/>
            <a:ext cx="9144000" cy="304800"/>
            <a:chOff x="0" y="6096000"/>
            <a:chExt cx="9144000" cy="304800"/>
          </a:xfrm>
          <a:solidFill>
            <a:schemeClr val="accent6">
              <a:lumMod val="50000"/>
            </a:schemeClr>
          </a:solidFill>
        </p:grpSpPr>
        <p:sp>
          <p:nvSpPr>
            <p:cNvPr id="7" name="Rectangle 6"/>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50"/>
          <p:cNvSpPr txBox="1">
            <a:spLocks noChangeArrowheads="1"/>
          </p:cNvSpPr>
          <p:nvPr/>
        </p:nvSpPr>
        <p:spPr bwMode="auto">
          <a:xfrm>
            <a:off x="-50800" y="2590800"/>
            <a:ext cx="9144000" cy="1200329"/>
          </a:xfrm>
          <a:prstGeom prst="rect">
            <a:avLst/>
          </a:prstGeom>
          <a:noFill/>
          <a:ln w="9525">
            <a:noFill/>
            <a:miter lim="800000"/>
            <a:headEnd/>
            <a:tailEnd/>
          </a:ln>
          <a:effectLst/>
        </p:spPr>
        <p:txBody>
          <a:bodyPr>
            <a:spAutoFit/>
          </a:bodyPr>
          <a:lstStyle/>
          <a:p>
            <a:pPr algn="ctr" eaLnBrk="0" hangingPunct="0">
              <a:defRPr/>
            </a:pPr>
            <a:r>
              <a:rPr lang="en-US" sz="7200" b="1" dirty="0" smtClean="0">
                <a:solidFill>
                  <a:schemeClr val="bg2">
                    <a:lumMod val="25000"/>
                  </a:schemeClr>
                </a:solidFill>
                <a:latin typeface="+mn-lt"/>
              </a:rPr>
              <a:t>The End!</a:t>
            </a:r>
            <a:endParaRPr lang="en-US" sz="7200" b="1" dirty="0">
              <a:solidFill>
                <a:schemeClr val="bg2">
                  <a:lumMod val="25000"/>
                </a:schemeClr>
              </a:solidFill>
              <a:latin typeface="+mn-lt"/>
            </a:endParaRPr>
          </a:p>
        </p:txBody>
      </p:sp>
      <p:grpSp>
        <p:nvGrpSpPr>
          <p:cNvPr id="4" name="Group 9"/>
          <p:cNvGrpSpPr/>
          <p:nvPr/>
        </p:nvGrpSpPr>
        <p:grpSpPr>
          <a:xfrm>
            <a:off x="0" y="6096000"/>
            <a:ext cx="9144000" cy="304800"/>
            <a:chOff x="0" y="6096000"/>
            <a:chExt cx="9144000" cy="304800"/>
          </a:xfrm>
          <a:solidFill>
            <a:schemeClr val="accent6">
              <a:lumMod val="50000"/>
            </a:schemeClr>
          </a:solidFill>
        </p:grpSpPr>
        <p:sp>
          <p:nvSpPr>
            <p:cNvPr id="8" name="Rectangle 7"/>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65675085"/>
      </p:ext>
    </p:extLst>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0" y="0"/>
            <a:ext cx="9144000" cy="1754188"/>
          </a:xfrm>
          <a:prstGeom prst="rect">
            <a:avLst/>
          </a:prstGeom>
          <a:noFill/>
          <a:ln w="9525">
            <a:noFill/>
            <a:miter lim="800000"/>
            <a:headEnd/>
            <a:tailEnd/>
          </a:ln>
          <a:effectLst/>
        </p:spPr>
        <p:txBody>
          <a:bodyPr>
            <a:spAutoFit/>
          </a:bodyPr>
          <a:lstStyle/>
          <a:p>
            <a:pPr algn="ctr" eaLnBrk="0" hangingPunct="0">
              <a:spcBef>
                <a:spcPts val="0"/>
              </a:spcBef>
              <a:defRPr/>
            </a:pPr>
            <a:r>
              <a:rPr lang="en-US" sz="3600" dirty="0">
                <a:solidFill>
                  <a:schemeClr val="bg2">
                    <a:lumMod val="25000"/>
                  </a:schemeClr>
                </a:solidFill>
                <a:latin typeface="+mn-lt"/>
              </a:rPr>
              <a:t>Iowa Code </a:t>
            </a:r>
          </a:p>
          <a:p>
            <a:pPr algn="ctr" eaLnBrk="0" hangingPunct="0">
              <a:spcBef>
                <a:spcPts val="0"/>
              </a:spcBef>
              <a:defRPr/>
            </a:pPr>
            <a:r>
              <a:rPr lang="en-US" sz="3600" dirty="0">
                <a:solidFill>
                  <a:schemeClr val="bg2">
                    <a:lumMod val="25000"/>
                  </a:schemeClr>
                </a:solidFill>
                <a:latin typeface="+mn-lt"/>
              </a:rPr>
              <a:t>Living Will (Declaration): </a:t>
            </a:r>
          </a:p>
          <a:p>
            <a:pPr algn="ctr" eaLnBrk="0" hangingPunct="0">
              <a:spcBef>
                <a:spcPts val="0"/>
              </a:spcBef>
              <a:defRPr/>
            </a:pPr>
            <a:r>
              <a:rPr lang="en-US" sz="3600" dirty="0">
                <a:solidFill>
                  <a:schemeClr val="bg2">
                    <a:lumMod val="25000"/>
                  </a:schemeClr>
                </a:solidFill>
                <a:latin typeface="+mn-lt"/>
              </a:rPr>
              <a:t>Scope &amp; Applicability</a:t>
            </a:r>
          </a:p>
        </p:txBody>
      </p:sp>
      <p:sp>
        <p:nvSpPr>
          <p:cNvPr id="330755" name="Text Box 3"/>
          <p:cNvSpPr txBox="1">
            <a:spLocks noChangeArrowheads="1"/>
          </p:cNvSpPr>
          <p:nvPr/>
        </p:nvSpPr>
        <p:spPr bwMode="auto">
          <a:xfrm>
            <a:off x="457200" y="1905000"/>
            <a:ext cx="8229600" cy="3721100"/>
          </a:xfrm>
          <a:prstGeom prst="rect">
            <a:avLst/>
          </a:prstGeom>
          <a:solidFill>
            <a:schemeClr val="bg1"/>
          </a:solidFill>
          <a:ln w="9525">
            <a:solidFill>
              <a:srgbClr val="000000"/>
            </a:solidFill>
            <a:miter lim="800000"/>
            <a:headEnd/>
            <a:tailEnd/>
          </a:ln>
          <a:effectLst/>
        </p:spPr>
        <p:txBody>
          <a:bodyPr lIns="274320" tIns="274320">
            <a:spAutoFit/>
          </a:bodyPr>
          <a:lstStyle/>
          <a:p>
            <a:pPr eaLnBrk="0" hangingPunct="0">
              <a:lnSpc>
                <a:spcPct val="80000"/>
              </a:lnSpc>
              <a:spcBef>
                <a:spcPct val="50000"/>
              </a:spcBef>
              <a:defRPr/>
            </a:pPr>
            <a:endParaRPr lang="en-US" sz="1600" dirty="0">
              <a:solidFill>
                <a:schemeClr val="bg2">
                  <a:lumMod val="25000"/>
                </a:schemeClr>
              </a:solidFill>
              <a:effectLst>
                <a:outerShdw blurRad="38100" dist="38100" dir="2700000" algn="tl">
                  <a:srgbClr val="000000"/>
                </a:outerShdw>
              </a:effectLst>
              <a:latin typeface="Arial" charset="0"/>
            </a:endParaRPr>
          </a:p>
          <a:p>
            <a:pPr eaLnBrk="0" hangingPunct="0">
              <a:defRPr/>
            </a:pPr>
            <a:r>
              <a:rPr lang="en-US" sz="2400" dirty="0">
                <a:solidFill>
                  <a:schemeClr val="tx1"/>
                </a:solidFill>
                <a:latin typeface="Times New Roman" charset="0"/>
              </a:rPr>
              <a:t>“A competent adult may execute a </a:t>
            </a:r>
            <a:r>
              <a:rPr lang="en-US" sz="2400" b="1" i="1" dirty="0">
                <a:solidFill>
                  <a:schemeClr val="bg2">
                    <a:lumMod val="50000"/>
                  </a:schemeClr>
                </a:solidFill>
                <a:latin typeface="Times New Roman" charset="0"/>
              </a:rPr>
              <a:t>declaration</a:t>
            </a:r>
            <a:r>
              <a:rPr lang="en-US" sz="2400" dirty="0">
                <a:solidFill>
                  <a:schemeClr val="tx1"/>
                </a:solidFill>
                <a:latin typeface="Times New Roman" charset="0"/>
              </a:rPr>
              <a:t> at any time directing that </a:t>
            </a:r>
            <a:r>
              <a:rPr lang="en-US" sz="2400" b="1" i="1" dirty="0">
                <a:solidFill>
                  <a:srgbClr val="006600"/>
                </a:solidFill>
                <a:latin typeface="Times New Roman" charset="0"/>
              </a:rPr>
              <a:t>life-sustaining</a:t>
            </a:r>
            <a:r>
              <a:rPr lang="en-US" sz="2400" dirty="0">
                <a:solidFill>
                  <a:srgbClr val="006600"/>
                </a:solidFill>
                <a:latin typeface="Times New Roman" charset="0"/>
              </a:rPr>
              <a:t> </a:t>
            </a:r>
            <a:r>
              <a:rPr lang="en-US" sz="2400" b="1" i="1" dirty="0">
                <a:solidFill>
                  <a:srgbClr val="006600"/>
                </a:solidFill>
                <a:latin typeface="Times New Roman" charset="0"/>
              </a:rPr>
              <a:t>procedures</a:t>
            </a:r>
            <a:r>
              <a:rPr lang="en-US" sz="2400" dirty="0">
                <a:solidFill>
                  <a:srgbClr val="006600"/>
                </a:solidFill>
                <a:latin typeface="Times New Roman" charset="0"/>
              </a:rPr>
              <a:t> </a:t>
            </a:r>
            <a:r>
              <a:rPr lang="en-US" sz="2400" dirty="0">
                <a:solidFill>
                  <a:schemeClr val="tx1"/>
                </a:solidFill>
                <a:latin typeface="Times New Roman" charset="0"/>
              </a:rPr>
              <a:t>be withheld or withdrawn. The declaration shall be given operative effect only if the </a:t>
            </a:r>
            <a:r>
              <a:rPr lang="en-US" sz="2400" dirty="0" err="1">
                <a:solidFill>
                  <a:schemeClr val="tx1"/>
                </a:solidFill>
                <a:latin typeface="Times New Roman" charset="0"/>
              </a:rPr>
              <a:t>declarant's</a:t>
            </a:r>
            <a:r>
              <a:rPr lang="en-US" sz="2400" dirty="0">
                <a:solidFill>
                  <a:schemeClr val="tx1"/>
                </a:solidFill>
                <a:latin typeface="Times New Roman" charset="0"/>
              </a:rPr>
              <a:t> condition is determined to be </a:t>
            </a:r>
            <a:r>
              <a:rPr lang="en-US" sz="2400" b="1" i="1" dirty="0">
                <a:solidFill>
                  <a:srgbClr val="7030A0"/>
                </a:solidFill>
                <a:latin typeface="Times New Roman" charset="0"/>
              </a:rPr>
              <a:t>terminal</a:t>
            </a:r>
            <a:r>
              <a:rPr lang="en-US" sz="2400" dirty="0">
                <a:solidFill>
                  <a:schemeClr val="tx1"/>
                </a:solidFill>
                <a:latin typeface="Times New Roman" charset="0"/>
              </a:rPr>
              <a:t> and the </a:t>
            </a:r>
            <a:r>
              <a:rPr lang="en-US" sz="2400" dirty="0" err="1">
                <a:solidFill>
                  <a:schemeClr val="tx1"/>
                </a:solidFill>
                <a:latin typeface="Times New Roman" charset="0"/>
              </a:rPr>
              <a:t>declarant</a:t>
            </a:r>
            <a:r>
              <a:rPr lang="en-US" sz="2400" dirty="0">
                <a:solidFill>
                  <a:schemeClr val="tx1"/>
                </a:solidFill>
                <a:latin typeface="Times New Roman" charset="0"/>
              </a:rPr>
              <a:t> is not able to make treatment decisions.”</a:t>
            </a:r>
          </a:p>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IC §144A.3 (1)</a:t>
            </a: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grpSp>
        <p:nvGrpSpPr>
          <p:cNvPr id="2" name="Group 3"/>
          <p:cNvGrpSpPr/>
          <p:nvPr/>
        </p:nvGrpSpPr>
        <p:grpSpPr>
          <a:xfrm>
            <a:off x="0" y="6096000"/>
            <a:ext cx="9144000" cy="304800"/>
            <a:chOff x="0" y="6096000"/>
            <a:chExt cx="9144000" cy="304800"/>
          </a:xfrm>
          <a:solidFill>
            <a:schemeClr val="accent6">
              <a:lumMod val="50000"/>
            </a:schemeClr>
          </a:solidFill>
        </p:grpSpPr>
        <p:sp>
          <p:nvSpPr>
            <p:cNvPr id="5" name="Rectangle 4"/>
            <p:cNvSpPr/>
            <p:nvPr/>
          </p:nvSpPr>
          <p:spPr>
            <a:xfrm>
              <a:off x="1143000" y="6096000"/>
              <a:ext cx="8001000" cy="304800"/>
            </a:xfrm>
            <a:prstGeom prst="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0"/>
              <a:ext cx="1143000" cy="304800"/>
            </a:xfrm>
            <a:prstGeom prst="rect">
              <a:avLst/>
            </a:prstGeom>
            <a:solidFill>
              <a:srgbClr val="6A9AD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304800"/>
            <a:ext cx="8229600" cy="3721100"/>
          </a:xfrm>
          <a:prstGeom prst="rect">
            <a:avLst/>
          </a:prstGeom>
          <a:solidFill>
            <a:schemeClr val="bg1"/>
          </a:solidFill>
          <a:ln w="9525">
            <a:solidFill>
              <a:srgbClr val="000000"/>
            </a:solidFill>
            <a:miter lim="800000"/>
            <a:headEnd/>
            <a:tailEnd/>
          </a:ln>
          <a:effectLst/>
        </p:spPr>
        <p:txBody>
          <a:bodyPr lIns="274320" tIns="274320">
            <a:spAutoFit/>
          </a:bodyPr>
          <a:lstStyle/>
          <a:p>
            <a:pPr eaLnBrk="0" hangingPunct="0">
              <a:lnSpc>
                <a:spcPct val="80000"/>
              </a:lnSpc>
              <a:spcBef>
                <a:spcPct val="50000"/>
              </a:spcBef>
              <a:defRPr/>
            </a:pPr>
            <a:endParaRPr lang="en-US" sz="1600" dirty="0">
              <a:solidFill>
                <a:schemeClr val="bg2">
                  <a:lumMod val="25000"/>
                </a:schemeClr>
              </a:solidFill>
              <a:effectLst>
                <a:outerShdw blurRad="38100" dist="38100" dir="2700000" algn="tl">
                  <a:srgbClr val="000000"/>
                </a:outerShdw>
              </a:effectLst>
              <a:latin typeface="Arial" charset="0"/>
            </a:endParaRPr>
          </a:p>
          <a:p>
            <a:pPr eaLnBrk="0" hangingPunct="0">
              <a:defRPr/>
            </a:pPr>
            <a:r>
              <a:rPr lang="en-US" sz="2400" dirty="0">
                <a:solidFill>
                  <a:schemeClr val="tx1"/>
                </a:solidFill>
                <a:latin typeface="Times New Roman" charset="0"/>
              </a:rPr>
              <a:t>“A competent adult may execute a </a:t>
            </a:r>
            <a:r>
              <a:rPr lang="en-US" sz="2400" b="1" i="1" dirty="0">
                <a:solidFill>
                  <a:schemeClr val="tx2">
                    <a:lumMod val="60000"/>
                    <a:lumOff val="40000"/>
                  </a:schemeClr>
                </a:solidFill>
                <a:latin typeface="Times New Roman" charset="0"/>
              </a:rPr>
              <a:t>declaration</a:t>
            </a:r>
            <a:r>
              <a:rPr lang="en-US" sz="2400" dirty="0">
                <a:solidFill>
                  <a:schemeClr val="tx2">
                    <a:lumMod val="60000"/>
                    <a:lumOff val="40000"/>
                  </a:schemeClr>
                </a:solidFill>
                <a:latin typeface="Times New Roman" charset="0"/>
              </a:rPr>
              <a:t> </a:t>
            </a:r>
            <a:r>
              <a:rPr lang="en-US" sz="2400" dirty="0">
                <a:solidFill>
                  <a:schemeClr val="tx1"/>
                </a:solidFill>
                <a:latin typeface="Times New Roman" charset="0"/>
              </a:rPr>
              <a:t>at any time directing that </a:t>
            </a:r>
            <a:r>
              <a:rPr lang="en-US" sz="2400" b="1" i="1" dirty="0">
                <a:solidFill>
                  <a:srgbClr val="006600"/>
                </a:solidFill>
                <a:latin typeface="Times New Roman" charset="0"/>
              </a:rPr>
              <a:t>life-sustaining</a:t>
            </a:r>
            <a:r>
              <a:rPr lang="en-US" sz="2400" dirty="0">
                <a:solidFill>
                  <a:srgbClr val="006600"/>
                </a:solidFill>
                <a:latin typeface="Times New Roman" charset="0"/>
              </a:rPr>
              <a:t> </a:t>
            </a:r>
            <a:r>
              <a:rPr lang="en-US" sz="2400" b="1" i="1" dirty="0">
                <a:solidFill>
                  <a:srgbClr val="006600"/>
                </a:solidFill>
                <a:latin typeface="Times New Roman" charset="0"/>
              </a:rPr>
              <a:t>procedures</a:t>
            </a:r>
            <a:r>
              <a:rPr lang="en-US" sz="2400" dirty="0">
                <a:solidFill>
                  <a:srgbClr val="006600"/>
                </a:solidFill>
                <a:latin typeface="Times New Roman" charset="0"/>
              </a:rPr>
              <a:t> </a:t>
            </a:r>
            <a:r>
              <a:rPr lang="en-US" sz="2400" dirty="0">
                <a:solidFill>
                  <a:schemeClr val="tx1"/>
                </a:solidFill>
                <a:latin typeface="Times New Roman" charset="0"/>
              </a:rPr>
              <a:t>be withheld or withdrawn. The declaration shall be given operative effect only if the </a:t>
            </a:r>
            <a:r>
              <a:rPr lang="en-US" sz="2400" dirty="0" err="1">
                <a:solidFill>
                  <a:schemeClr val="tx1"/>
                </a:solidFill>
                <a:latin typeface="Times New Roman" charset="0"/>
              </a:rPr>
              <a:t>declarant's</a:t>
            </a:r>
            <a:r>
              <a:rPr lang="en-US" sz="2400" dirty="0">
                <a:solidFill>
                  <a:schemeClr val="tx1"/>
                </a:solidFill>
                <a:latin typeface="Times New Roman" charset="0"/>
              </a:rPr>
              <a:t> condition is determined to be </a:t>
            </a:r>
            <a:r>
              <a:rPr lang="en-US" sz="2400" b="1" i="1" dirty="0">
                <a:solidFill>
                  <a:srgbClr val="7030A0"/>
                </a:solidFill>
                <a:latin typeface="Times New Roman" charset="0"/>
              </a:rPr>
              <a:t>terminal</a:t>
            </a:r>
            <a:r>
              <a:rPr lang="en-US" sz="2400" dirty="0">
                <a:solidFill>
                  <a:schemeClr val="tx1"/>
                </a:solidFill>
                <a:latin typeface="Times New Roman" charset="0"/>
              </a:rPr>
              <a:t> and the </a:t>
            </a:r>
            <a:r>
              <a:rPr lang="en-US" sz="2400" dirty="0" err="1">
                <a:solidFill>
                  <a:schemeClr val="tx1"/>
                </a:solidFill>
                <a:latin typeface="Times New Roman" charset="0"/>
              </a:rPr>
              <a:t>declarant</a:t>
            </a:r>
            <a:r>
              <a:rPr lang="en-US" sz="2400" dirty="0">
                <a:solidFill>
                  <a:schemeClr val="tx1"/>
                </a:solidFill>
                <a:latin typeface="Times New Roman" charset="0"/>
              </a:rPr>
              <a:t> is not able to make treatment decisions.”</a:t>
            </a:r>
          </a:p>
          <a:p>
            <a:pPr eaLnBrk="0" hangingPunct="0">
              <a:defRPr/>
            </a:pPr>
            <a:endParaRPr lang="en-US" sz="2400" dirty="0">
              <a:solidFill>
                <a:schemeClr val="bg2">
                  <a:lumMod val="25000"/>
                </a:schemeClr>
              </a:solidFill>
              <a:latin typeface="Times New Roman" charset="0"/>
            </a:endParaRPr>
          </a:p>
          <a:p>
            <a:pPr eaLnBrk="0" hangingPunct="0">
              <a:defRPr/>
            </a:pPr>
            <a:r>
              <a:rPr lang="en-US" sz="2400" dirty="0">
                <a:solidFill>
                  <a:schemeClr val="tx1"/>
                </a:solidFill>
                <a:latin typeface="Times New Roman" charset="0"/>
              </a:rPr>
              <a:t>IC §144A.3 (1)</a:t>
            </a: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5" name="Text Box 3"/>
          <p:cNvSpPr txBox="1">
            <a:spLocks noChangeArrowheads="1"/>
          </p:cNvSpPr>
          <p:nvPr/>
        </p:nvSpPr>
        <p:spPr bwMode="auto">
          <a:xfrm>
            <a:off x="2590800" y="3352800"/>
            <a:ext cx="6248400" cy="3160713"/>
          </a:xfrm>
          <a:prstGeom prst="rect">
            <a:avLst/>
          </a:prstGeom>
          <a:solidFill>
            <a:srgbClr val="6699FF"/>
          </a:solidFill>
          <a:ln w="25400">
            <a:solidFill>
              <a:schemeClr val="bg2">
                <a:lumMod val="25000"/>
              </a:schemeClr>
            </a:solidFill>
            <a:miter lim="800000"/>
            <a:headEnd/>
            <a:tailEnd/>
          </a:ln>
          <a:effectLst/>
        </p:spPr>
        <p:txBody>
          <a:bodyPr lIns="182880" tIns="0" rIns="914400">
            <a:spAutoFit/>
          </a:bodyPr>
          <a:lstStyle/>
          <a:p>
            <a:pPr eaLnBrk="0" hangingPunct="0">
              <a:lnSpc>
                <a:spcPct val="80000"/>
              </a:lnSpc>
              <a:spcBef>
                <a:spcPct val="50000"/>
              </a:spcBef>
              <a:defRPr/>
            </a:pPr>
            <a:endParaRPr lang="en-US" dirty="0">
              <a:solidFill>
                <a:srgbClr val="CC3300"/>
              </a:solidFill>
              <a:effectLst>
                <a:outerShdw blurRad="38100" dist="38100" dir="2700000" algn="tl">
                  <a:srgbClr val="000000"/>
                </a:outerShdw>
              </a:effectLst>
              <a:latin typeface="Arial" charset="0"/>
            </a:endParaRPr>
          </a:p>
          <a:p>
            <a:pPr marL="342900" eaLnBrk="0" hangingPunct="0">
              <a:defRPr/>
            </a:pPr>
            <a:r>
              <a:rPr lang="en-US" sz="2400" dirty="0">
                <a:solidFill>
                  <a:schemeClr val="tx1"/>
                </a:solidFill>
                <a:latin typeface="Times New Roman" charset="0"/>
              </a:rPr>
              <a:t> </a:t>
            </a:r>
            <a:r>
              <a:rPr lang="en-US" dirty="0">
                <a:solidFill>
                  <a:schemeClr val="tx1"/>
                </a:solidFill>
                <a:latin typeface="Times New Roman" charset="0"/>
              </a:rPr>
              <a:t>"Declaration" means a document executed in accordance with the requirements of section 144A.3.” </a:t>
            </a:r>
          </a:p>
          <a:p>
            <a:pPr marL="971550" eaLnBrk="0" hangingPunct="0">
              <a:defRPr/>
            </a:pPr>
            <a:r>
              <a:rPr lang="en-US" dirty="0">
                <a:solidFill>
                  <a:schemeClr val="tx1"/>
                </a:solidFill>
                <a:latin typeface="Times New Roman" charset="0"/>
              </a:rPr>
              <a:t> </a:t>
            </a:r>
          </a:p>
          <a:p>
            <a:pPr marL="342900" eaLnBrk="0" hangingPunct="0">
              <a:defRPr/>
            </a:pPr>
            <a:r>
              <a:rPr lang="en-US" dirty="0">
                <a:solidFill>
                  <a:schemeClr val="tx1"/>
                </a:solidFill>
                <a:latin typeface="Times New Roman" charset="0"/>
              </a:rPr>
              <a:t> IC §144A.2 (3)</a:t>
            </a:r>
            <a:endParaRPr lang="en-US" sz="1800" dirty="0">
              <a:solidFill>
                <a:schemeClr val="tx1"/>
              </a:solidFill>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7" name="Line Callout 3 6"/>
          <p:cNvSpPr/>
          <p:nvPr/>
        </p:nvSpPr>
        <p:spPr>
          <a:xfrm>
            <a:off x="4724400" y="762000"/>
            <a:ext cx="1524000" cy="457200"/>
          </a:xfrm>
          <a:prstGeom prst="borderCallout3">
            <a:avLst>
              <a:gd name="adj1" fmla="val 563194"/>
              <a:gd name="adj2" fmla="val -140833"/>
              <a:gd name="adj3" fmla="val 101528"/>
              <a:gd name="adj4" fmla="val -1666"/>
              <a:gd name="adj5" fmla="val 99445"/>
              <a:gd name="adj6" fmla="val 100834"/>
              <a:gd name="adj7" fmla="val 568519"/>
              <a:gd name="adj8" fmla="val 268333"/>
            </a:avLst>
          </a:prstGeom>
          <a:solidFill>
            <a:srgbClr val="FF0000">
              <a:alpha val="0"/>
            </a:srgb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 y="304800"/>
            <a:ext cx="7924800" cy="3505200"/>
          </a:xfrm>
          <a:prstGeom prst="rect">
            <a:avLst/>
          </a:prstGeom>
          <a:solidFill>
            <a:schemeClr val="bg1"/>
          </a:solidFill>
          <a:ln w="9525">
            <a:solidFill>
              <a:srgbClr val="000000"/>
            </a:solidFill>
            <a:miter lim="800000"/>
            <a:headEnd/>
            <a:tailEnd/>
          </a:ln>
          <a:effectLst/>
        </p:spPr>
        <p:txBody>
          <a:bodyPr lIns="274320" tIns="274320">
            <a:spAutoFit/>
          </a:bodyPr>
          <a:lstStyle/>
          <a:p>
            <a:pPr eaLnBrk="0" hangingPunct="0">
              <a:lnSpc>
                <a:spcPct val="80000"/>
              </a:lnSpc>
              <a:spcBef>
                <a:spcPct val="50000"/>
              </a:spcBef>
              <a:defRPr/>
            </a:pPr>
            <a:endParaRPr lang="en-US" sz="1600" dirty="0">
              <a:solidFill>
                <a:schemeClr val="bg2">
                  <a:lumMod val="25000"/>
                </a:schemeClr>
              </a:solidFill>
              <a:effectLst>
                <a:outerShdw blurRad="38100" dist="38100" dir="2700000" algn="tl">
                  <a:srgbClr val="000000"/>
                </a:outerShdw>
              </a:effectLst>
              <a:latin typeface="Arial" charset="0"/>
            </a:endParaRPr>
          </a:p>
          <a:p>
            <a:pPr eaLnBrk="0" hangingPunct="0">
              <a:defRPr/>
            </a:pPr>
            <a:r>
              <a:rPr lang="en-US" sz="2200" dirty="0">
                <a:solidFill>
                  <a:schemeClr val="tx1"/>
                </a:solidFill>
                <a:latin typeface="Times New Roman" charset="0"/>
              </a:rPr>
              <a:t>“A competent adult may execute a </a:t>
            </a:r>
            <a:r>
              <a:rPr lang="en-US" sz="2200" b="1" i="1" dirty="0">
                <a:solidFill>
                  <a:schemeClr val="tx2">
                    <a:lumMod val="60000"/>
                    <a:lumOff val="40000"/>
                  </a:schemeClr>
                </a:solidFill>
                <a:latin typeface="Times New Roman" charset="0"/>
              </a:rPr>
              <a:t>declaration</a:t>
            </a:r>
            <a:r>
              <a:rPr lang="en-US" sz="2200" dirty="0">
                <a:solidFill>
                  <a:schemeClr val="tx1"/>
                </a:solidFill>
                <a:latin typeface="Times New Roman" charset="0"/>
              </a:rPr>
              <a:t> at any time directing that </a:t>
            </a:r>
            <a:r>
              <a:rPr lang="en-US" sz="2200" b="1" i="1" dirty="0">
                <a:solidFill>
                  <a:srgbClr val="008E40"/>
                </a:solidFill>
                <a:latin typeface="Times New Roman" charset="0"/>
              </a:rPr>
              <a:t>life-sustaining</a:t>
            </a:r>
            <a:r>
              <a:rPr lang="en-US" sz="2200" dirty="0">
                <a:solidFill>
                  <a:srgbClr val="008E40"/>
                </a:solidFill>
                <a:latin typeface="Times New Roman" charset="0"/>
              </a:rPr>
              <a:t> </a:t>
            </a:r>
            <a:r>
              <a:rPr lang="en-US" sz="2200" b="1" i="1" dirty="0">
                <a:solidFill>
                  <a:srgbClr val="008E40"/>
                </a:solidFill>
                <a:latin typeface="Times New Roman" charset="0"/>
              </a:rPr>
              <a:t>procedures</a:t>
            </a:r>
            <a:r>
              <a:rPr lang="en-US" sz="2200" dirty="0">
                <a:solidFill>
                  <a:srgbClr val="008E40"/>
                </a:solidFill>
                <a:latin typeface="Times New Roman" charset="0"/>
              </a:rPr>
              <a:t> </a:t>
            </a:r>
            <a:r>
              <a:rPr lang="en-US" sz="2200" dirty="0">
                <a:solidFill>
                  <a:schemeClr val="tx1"/>
                </a:solidFill>
                <a:latin typeface="Times New Roman" charset="0"/>
              </a:rPr>
              <a:t>be withheld or withdrawn. The declaration shall be given operative effect only if the </a:t>
            </a:r>
            <a:r>
              <a:rPr lang="en-US" sz="2200" dirty="0" err="1">
                <a:solidFill>
                  <a:schemeClr val="tx1"/>
                </a:solidFill>
                <a:latin typeface="Times New Roman" charset="0"/>
              </a:rPr>
              <a:t>declarant's</a:t>
            </a:r>
            <a:r>
              <a:rPr lang="en-US" sz="2200" dirty="0">
                <a:solidFill>
                  <a:schemeClr val="tx1"/>
                </a:solidFill>
                <a:latin typeface="Times New Roman" charset="0"/>
              </a:rPr>
              <a:t> condition is determined to be </a:t>
            </a:r>
            <a:r>
              <a:rPr lang="en-US" sz="2200" b="1" i="1" dirty="0">
                <a:solidFill>
                  <a:srgbClr val="7030A0"/>
                </a:solidFill>
                <a:latin typeface="Times New Roman" charset="0"/>
              </a:rPr>
              <a:t>terminal</a:t>
            </a:r>
            <a:r>
              <a:rPr lang="en-US" sz="2200" dirty="0">
                <a:solidFill>
                  <a:schemeClr val="tx1"/>
                </a:solidFill>
                <a:latin typeface="Times New Roman" charset="0"/>
              </a:rPr>
              <a:t> and the </a:t>
            </a:r>
            <a:r>
              <a:rPr lang="en-US" sz="2200" dirty="0" err="1">
                <a:solidFill>
                  <a:schemeClr val="tx1"/>
                </a:solidFill>
                <a:latin typeface="Times New Roman" charset="0"/>
              </a:rPr>
              <a:t>declarant</a:t>
            </a:r>
            <a:r>
              <a:rPr lang="en-US" sz="2200" dirty="0">
                <a:solidFill>
                  <a:schemeClr val="tx1"/>
                </a:solidFill>
                <a:latin typeface="Times New Roman" charset="0"/>
              </a:rPr>
              <a:t> is not able to make treatment decisions.”</a:t>
            </a:r>
          </a:p>
          <a:p>
            <a:pPr eaLnBrk="0" hangingPunct="0">
              <a:defRPr/>
            </a:pPr>
            <a:endParaRPr lang="en-US" sz="2200" dirty="0">
              <a:solidFill>
                <a:schemeClr val="bg2">
                  <a:lumMod val="25000"/>
                </a:schemeClr>
              </a:solidFill>
              <a:latin typeface="Times New Roman" charset="0"/>
            </a:endParaRPr>
          </a:p>
          <a:p>
            <a:pPr eaLnBrk="0" hangingPunct="0">
              <a:defRPr/>
            </a:pPr>
            <a:r>
              <a:rPr lang="en-US" sz="2200" dirty="0">
                <a:solidFill>
                  <a:schemeClr val="tx1"/>
                </a:solidFill>
                <a:latin typeface="Times New Roman" charset="0"/>
              </a:rPr>
              <a:t>IC §144A.3 (1)</a:t>
            </a:r>
          </a:p>
          <a:p>
            <a:pPr eaLnBrk="0" hangingPunct="0">
              <a:defRPr/>
            </a:pPr>
            <a:endParaRPr lang="en-US" sz="2000" dirty="0">
              <a:effectLst>
                <a:outerShdw blurRad="38100" dist="38100" dir="2700000" algn="tl">
                  <a:srgbClr val="000000">
                    <a:alpha val="43137"/>
                  </a:srgbClr>
                </a:outerShdw>
              </a:effectLst>
              <a:latin typeface="Times New Roman" charset="0"/>
            </a:endParaRPr>
          </a:p>
          <a:p>
            <a:pPr eaLnBrk="0" hangingPunct="0">
              <a:defRPr/>
            </a:pPr>
            <a:endParaRPr lang="en-US" sz="2000" dirty="0">
              <a:effectLst>
                <a:outerShdw blurRad="38100" dist="38100" dir="2700000" algn="tl">
                  <a:srgbClr val="000000">
                    <a:alpha val="43137"/>
                  </a:srgbClr>
                </a:outerShdw>
              </a:effectLst>
              <a:latin typeface="Times New Roman" charset="0"/>
            </a:endParaRPr>
          </a:p>
        </p:txBody>
      </p:sp>
      <p:sp>
        <p:nvSpPr>
          <p:cNvPr id="4" name="Text Box 3"/>
          <p:cNvSpPr txBox="1">
            <a:spLocks noChangeArrowheads="1"/>
          </p:cNvSpPr>
          <p:nvPr/>
        </p:nvSpPr>
        <p:spPr bwMode="auto">
          <a:xfrm>
            <a:off x="2209800" y="2667000"/>
            <a:ext cx="6781800" cy="3832225"/>
          </a:xfrm>
          <a:prstGeom prst="rect">
            <a:avLst/>
          </a:prstGeom>
          <a:solidFill>
            <a:srgbClr val="92D050"/>
          </a:solidFill>
          <a:ln w="19050">
            <a:solidFill>
              <a:srgbClr val="006600"/>
            </a:solidFill>
            <a:miter lim="800000"/>
            <a:headEnd/>
            <a:tailEnd/>
          </a:ln>
          <a:effectLst/>
        </p:spPr>
        <p:txBody>
          <a:bodyPr lIns="457200" tIns="0" rIns="274320">
            <a:spAutoFit/>
          </a:bodyPr>
          <a:lstStyle/>
          <a:p>
            <a:pPr eaLnBrk="0" hangingPunct="0">
              <a:defRPr/>
            </a:pPr>
            <a:endParaRPr lang="en-US" sz="1100" b="1" dirty="0">
              <a:solidFill>
                <a:srgbClr val="006600"/>
              </a:solidFill>
              <a:effectLst>
                <a:outerShdw blurRad="38100" dist="38100" dir="2700000" algn="tl">
                  <a:srgbClr val="000000"/>
                </a:outerShdw>
              </a:effectLst>
              <a:latin typeface="Arial" charset="0"/>
            </a:endParaRPr>
          </a:p>
          <a:p>
            <a:pPr eaLnBrk="0" hangingPunct="0">
              <a:defRPr/>
            </a:pPr>
            <a:r>
              <a:rPr lang="en-US" sz="1800" b="1" dirty="0">
                <a:solidFill>
                  <a:schemeClr val="tx1"/>
                </a:solidFill>
                <a:latin typeface="Times New Roman" charset="0"/>
              </a:rPr>
              <a:t>"</a:t>
            </a:r>
            <a:r>
              <a:rPr lang="en-US" sz="1800" b="1" i="1" dirty="0">
                <a:solidFill>
                  <a:schemeClr val="tx1"/>
                </a:solidFill>
                <a:latin typeface="Times New Roman" charset="0"/>
              </a:rPr>
              <a:t>Life-sustaining procedure</a:t>
            </a:r>
            <a:r>
              <a:rPr lang="en-US" sz="1800" b="1" dirty="0">
                <a:solidFill>
                  <a:schemeClr val="tx1"/>
                </a:solidFill>
                <a:latin typeface="Times New Roman" charset="0"/>
              </a:rPr>
              <a:t>" </a:t>
            </a:r>
            <a:r>
              <a:rPr lang="en-US" sz="1800" dirty="0">
                <a:solidFill>
                  <a:schemeClr val="tx1"/>
                </a:solidFill>
                <a:latin typeface="Times New Roman" charset="0"/>
              </a:rPr>
              <a:t>means any medical procedure, treatment, or intervention, including resuscitation, which meet both of the following requirements: </a:t>
            </a:r>
          </a:p>
          <a:p>
            <a:pPr marL="914400" lvl="1" indent="-457200" eaLnBrk="0" hangingPunct="0">
              <a:buFont typeface="+mj-lt"/>
              <a:buAutoNum type="alphaLcParenR"/>
              <a:defRPr/>
            </a:pPr>
            <a:r>
              <a:rPr lang="en-US" sz="1800" dirty="0">
                <a:solidFill>
                  <a:schemeClr val="tx1"/>
                </a:solidFill>
                <a:latin typeface="Times New Roman" charset="0"/>
              </a:rPr>
              <a:t>Utilizes mechanical or artificial means to sustain, restore, or supplant a spontaneous vital function.</a:t>
            </a:r>
          </a:p>
          <a:p>
            <a:pPr marL="914400" lvl="1" indent="-457200" eaLnBrk="0" hangingPunct="0">
              <a:buFont typeface="+mj-lt"/>
              <a:buAutoNum type="alphaLcParenR"/>
              <a:defRPr/>
            </a:pPr>
            <a:r>
              <a:rPr lang="en-US" sz="1800" dirty="0">
                <a:solidFill>
                  <a:schemeClr val="tx1"/>
                </a:solidFill>
                <a:latin typeface="Times New Roman" charset="0"/>
              </a:rPr>
              <a:t>When applied to a patient in a terminal condition, would serve only to prolong the dying process.</a:t>
            </a:r>
          </a:p>
          <a:p>
            <a:pPr eaLnBrk="0" hangingPunct="0">
              <a:defRPr/>
            </a:pPr>
            <a:r>
              <a:rPr lang="en-US" sz="1800" dirty="0">
                <a:solidFill>
                  <a:schemeClr val="tx1"/>
                </a:solidFill>
                <a:latin typeface="Times New Roman" charset="0"/>
              </a:rPr>
              <a:t>“</a:t>
            </a:r>
            <a:r>
              <a:rPr lang="en-US" sz="1800" i="1" dirty="0">
                <a:solidFill>
                  <a:schemeClr val="tx1"/>
                </a:solidFill>
                <a:latin typeface="Times New Roman" charset="0"/>
              </a:rPr>
              <a:t>Life-sustaining procedure</a:t>
            </a:r>
            <a:r>
              <a:rPr lang="en-US" sz="1800" dirty="0">
                <a:solidFill>
                  <a:schemeClr val="tx1"/>
                </a:solidFill>
                <a:latin typeface="Times New Roman" charset="0"/>
              </a:rPr>
              <a:t>" does not include the provision of nutrition or hydration except when required to be provided </a:t>
            </a:r>
            <a:r>
              <a:rPr lang="en-US" sz="1800" dirty="0" err="1">
                <a:solidFill>
                  <a:schemeClr val="tx1"/>
                </a:solidFill>
                <a:latin typeface="Times New Roman" charset="0"/>
              </a:rPr>
              <a:t>parenterally</a:t>
            </a:r>
            <a:r>
              <a:rPr lang="en-US" sz="1800" dirty="0">
                <a:solidFill>
                  <a:schemeClr val="tx1"/>
                </a:solidFill>
                <a:latin typeface="Times New Roman" charset="0"/>
              </a:rPr>
              <a:t> or through intubation or the administration of medication or performance of any medical procedure deemed necessary to provide comfort care or to alleviate pain.</a:t>
            </a:r>
          </a:p>
          <a:p>
            <a:pPr eaLnBrk="0" hangingPunct="0">
              <a:defRPr/>
            </a:pPr>
            <a:r>
              <a:rPr lang="en-US" sz="1800" dirty="0">
                <a:solidFill>
                  <a:schemeClr val="tx1"/>
                </a:solidFill>
                <a:latin typeface="Times New Roman" charset="0"/>
              </a:rPr>
              <a:t>IC §144A.2 (8)</a:t>
            </a:r>
            <a:endParaRPr lang="en-US" sz="1600" dirty="0">
              <a:solidFill>
                <a:schemeClr val="tx1"/>
              </a:solidFill>
              <a:effectLst>
                <a:outerShdw blurRad="38100" dist="38100" dir="2700000" algn="tl">
                  <a:srgbClr val="000000">
                    <a:alpha val="43137"/>
                  </a:srgbClr>
                </a:outerShdw>
              </a:effectLst>
              <a:latin typeface="Times New Roman" charset="0"/>
            </a:endParaRPr>
          </a:p>
        </p:txBody>
      </p:sp>
      <p:sp>
        <p:nvSpPr>
          <p:cNvPr id="6" name="Line Callout 3 5"/>
          <p:cNvSpPr/>
          <p:nvPr/>
        </p:nvSpPr>
        <p:spPr>
          <a:xfrm>
            <a:off x="1981200" y="1143000"/>
            <a:ext cx="3124200" cy="304800"/>
          </a:xfrm>
          <a:prstGeom prst="borderCallout3">
            <a:avLst>
              <a:gd name="adj1" fmla="val 490973"/>
              <a:gd name="adj2" fmla="val 7491"/>
              <a:gd name="adj3" fmla="val 101528"/>
              <a:gd name="adj4" fmla="val -415"/>
              <a:gd name="adj5" fmla="val 99445"/>
              <a:gd name="adj6" fmla="val 100834"/>
              <a:gd name="adj7" fmla="val 495186"/>
              <a:gd name="adj8" fmla="val 223476"/>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1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3.xml><?xml version="1.0" encoding="utf-8"?>
<a:theme xmlns:a="http://schemas.openxmlformats.org/drawingml/2006/main" name="2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4.xml><?xml version="1.0" encoding="utf-8"?>
<a:theme xmlns:a="http://schemas.openxmlformats.org/drawingml/2006/main" name="3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2.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3.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4.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5.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6.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7.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ppt/theme/themeOverride8.xml><?xml version="1.0" encoding="utf-8"?>
<a:themeOverride xmlns:a="http://schemas.openxmlformats.org/drawingml/2006/main">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themeOverride>
</file>

<file path=docProps/app.xml><?xml version="1.0" encoding="utf-8"?>
<Properties xmlns="http://schemas.openxmlformats.org/officeDocument/2006/extended-properties" xmlns:vt="http://schemas.openxmlformats.org/officeDocument/2006/docPropsVTypes">
  <Template>Book</Template>
  <TotalTime>2261</TotalTime>
  <Words>2830</Words>
  <Application>Microsoft Office PowerPoint</Application>
  <PresentationFormat>Letter Paper (8.5x11 in)</PresentationFormat>
  <Paragraphs>410</Paragraphs>
  <Slides>62</Slides>
  <Notes>21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62</vt:i4>
      </vt:variant>
    </vt:vector>
  </HeadingPairs>
  <TitlesOfParts>
    <vt:vector size="77" baseType="lpstr">
      <vt:lpstr>Arial</vt:lpstr>
      <vt:lpstr>Arial Rounded MT Bold</vt:lpstr>
      <vt:lpstr>Calibri</vt:lpstr>
      <vt:lpstr>Cambria</vt:lpstr>
      <vt:lpstr>方正舒体</vt:lpstr>
      <vt:lpstr>Math B</vt:lpstr>
      <vt:lpstr>Tahoma</vt:lpstr>
      <vt:lpstr>Times New Roman</vt:lpstr>
      <vt:lpstr>Wingdings</vt:lpstr>
      <vt:lpstr>Wingdings 3</vt:lpstr>
      <vt:lpstr>WP TypographicSymbols</vt:lpstr>
      <vt:lpstr>Book</vt:lpstr>
      <vt:lpstr>1_Book</vt:lpstr>
      <vt:lpstr>2_Book</vt:lpstr>
      <vt:lpstr>3_Book</vt:lpstr>
      <vt:lpstr>PowerPoint Presentation</vt:lpstr>
      <vt:lpstr>PowerPoint Presentation</vt:lpstr>
      <vt:lpstr>PowerPoint Presentation</vt:lpstr>
      <vt:lpstr>Common Law and Constitutional Underpinnings </vt:lpstr>
      <vt:lpstr>History of Advance Directives</vt:lpstr>
      <vt:lpstr>Comparison of Iowa Code &amp;  Uniform Health Care Decisions Act: Structure </vt:lpstr>
      <vt:lpstr>PowerPoint Presentation</vt:lpstr>
      <vt:lpstr>PowerPoint Presentation</vt:lpstr>
      <vt:lpstr>PowerPoint Presentation</vt:lpstr>
      <vt:lpstr>PowerPoint Presentation</vt:lpstr>
      <vt:lpstr>Comparison of IC &amp; UHCDA Declaration/Instruction (Scope and Applicability) </vt:lpstr>
      <vt:lpstr>PowerPoint Presentation</vt:lpstr>
      <vt:lpstr>PowerPoint Presentation</vt:lpstr>
      <vt:lpstr>PowerPoint Presentation</vt:lpstr>
      <vt:lpstr>PowerPoint Presentation</vt:lpstr>
      <vt:lpstr>IOWA CODE Health Care Power of Attorney Restrictions re Attorney in Fact</vt:lpstr>
      <vt:lpstr>Comparison of IC &amp; UHCDA: Declaration/Instruction (Execution) </vt:lpstr>
      <vt:lpstr>Comparison of IC &amp; UHCDA: DPOA (Execution)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Issues: Advance Directives </vt:lpstr>
      <vt:lpstr> Issues: Advance Directives </vt:lpstr>
      <vt:lpstr>PowerPoint Presentation</vt:lpstr>
      <vt:lpstr>PowerPoint Presentation</vt:lpstr>
      <vt:lpstr>Issues: Advance Directives  Enforcement/Implementation </vt:lpstr>
      <vt:lpstr>Issues: Advance Directives  Periodic Review</vt:lpstr>
      <vt:lpstr>PowerPoint Presentation</vt:lpstr>
      <vt:lpstr>PowerPoint Presentation</vt:lpstr>
      <vt:lpstr>PowerPoint Presentation</vt:lpstr>
      <vt:lpstr>What Advance Directives CAN’T Do</vt:lpstr>
      <vt:lpstr>What Advance Directives CAN Do</vt:lpstr>
      <vt:lpstr>PowerPoint Presentation</vt:lpstr>
      <vt:lpstr>PowerPoint Presentation</vt:lpstr>
      <vt:lpstr>Do-Not-Resuscitate Order</vt:lpstr>
      <vt:lpstr>Out-of-Hospital Do-Not-Resuscitate Order</vt:lpstr>
      <vt:lpstr>Out-of-Hospital Do-Not-Resuscitate Order</vt:lpstr>
      <vt:lpstr>PowerPoint Presentation</vt:lpstr>
      <vt:lpstr>POLST = Physician Orders for Life-Sustaining Treatment</vt:lpstr>
      <vt:lpstr>PowerPoint Presentation</vt:lpstr>
      <vt:lpstr>PowerPoint Presentation</vt:lpstr>
      <vt:lpstr>PowerPoint Presentation</vt:lpstr>
      <vt:lpstr>Bottom Line</vt:lpstr>
      <vt:lpstr>PowerPoint Presentation</vt:lpstr>
      <vt:lpstr>PowerPoint Presentation</vt:lpstr>
      <vt:lpstr>PowerPoint Presentation</vt:lpstr>
      <vt:lpstr>PowerPoint Presentation</vt:lpstr>
      <vt:lpstr>PowerPoint Presentation</vt:lpstr>
      <vt:lpstr>PowerPoint Presentation</vt:lpstr>
      <vt:lpstr>Determining Capacity  for Health-Care Decision-Making </vt:lpstr>
      <vt:lpstr>Determining Capacity  for Health-Care Decision-Making </vt:lpstr>
      <vt:lpstr>Determining Capacity  for Health-Care Decision-Making </vt:lpstr>
      <vt:lpstr>PowerPoint Presentation</vt:lpstr>
      <vt:lpstr>Basis for Surrogate Decisions</vt:lpstr>
      <vt:lpstr>PowerPoint Presentation</vt:lpstr>
      <vt:lpstr>PowerPoint Presentation</vt:lpstr>
    </vt:vector>
  </TitlesOfParts>
  <LinksUpToDate>false</LinksUpToDate>
  <SharedDoc>false</SharedDoc>
  <HyperlinkBase>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Keller, Andrew E</dc:creator>
  <cp:lastModifiedBy>Schutt, Samuel D</cp:lastModifiedBy>
  <cp:revision>247</cp:revision>
  <cp:lastPrinted>2012-02-09T17:33:13Z</cp:lastPrinted>
  <dcterms:created xsi:type="dcterms:W3CDTF">2005-07-08T03:45:52Z</dcterms:created>
  <dcterms:modified xsi:type="dcterms:W3CDTF">2014-11-11T16:19:27Z</dcterms:modified>
</cp:coreProperties>
</file>