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7" r:id="rId4"/>
  </p:sldMasterIdLst>
  <p:notesMasterIdLst>
    <p:notesMasterId r:id="rId82"/>
  </p:notesMasterIdLst>
  <p:sldIdLst>
    <p:sldId id="567" r:id="rId5"/>
    <p:sldId id="569" r:id="rId6"/>
    <p:sldId id="570" r:id="rId7"/>
    <p:sldId id="571" r:id="rId8"/>
    <p:sldId id="572" r:id="rId9"/>
    <p:sldId id="573" r:id="rId10"/>
    <p:sldId id="575" r:id="rId11"/>
    <p:sldId id="576" r:id="rId12"/>
    <p:sldId id="577" r:id="rId13"/>
    <p:sldId id="256" r:id="rId14"/>
    <p:sldId id="257" r:id="rId15"/>
    <p:sldId id="579" r:id="rId16"/>
    <p:sldId id="258" r:id="rId17"/>
    <p:sldId id="259" r:id="rId18"/>
    <p:sldId id="267" r:id="rId19"/>
    <p:sldId id="262" r:id="rId20"/>
    <p:sldId id="261" r:id="rId21"/>
    <p:sldId id="269" r:id="rId22"/>
    <p:sldId id="270" r:id="rId23"/>
    <p:sldId id="263" r:id="rId24"/>
    <p:sldId id="271" r:id="rId25"/>
    <p:sldId id="264" r:id="rId26"/>
    <p:sldId id="272" r:id="rId27"/>
    <p:sldId id="273" r:id="rId28"/>
    <p:sldId id="274" r:id="rId29"/>
    <p:sldId id="275" r:id="rId30"/>
    <p:sldId id="276"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543" r:id="rId80"/>
    <p:sldId id="578" r:id="rId8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1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F3C6604-08C1-4FA9-AB28-A0929B1F2FA6}" type="datetimeFigureOut">
              <a:rPr lang="en-US" smtClean="0"/>
              <a:t>1/21/2020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99D67C7-721B-4008-89D0-0C2045417565}" type="slidenum">
              <a:rPr lang="en-US" smtClean="0"/>
              <a:t>‹#›</a:t>
            </a:fld>
            <a:endParaRPr lang="en-US"/>
          </a:p>
        </p:txBody>
      </p:sp>
    </p:spTree>
    <p:extLst>
      <p:ext uri="{BB962C8B-B14F-4D97-AF65-F5344CB8AC3E}">
        <p14:creationId xmlns:p14="http://schemas.microsoft.com/office/powerpoint/2010/main" val="6313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2881" indent="-272304">
              <a:spcBef>
                <a:spcPct val="30000"/>
              </a:spcBef>
              <a:defRPr sz="1200">
                <a:solidFill>
                  <a:schemeClr val="tx1"/>
                </a:solidFill>
                <a:latin typeface="Calibri" panose="020F0502020204030204" pitchFamily="34" charset="0"/>
              </a:defRPr>
            </a:lvl2pPr>
            <a:lvl3pPr marL="1098379" indent="-217224">
              <a:spcBef>
                <a:spcPct val="30000"/>
              </a:spcBef>
              <a:defRPr sz="1200">
                <a:solidFill>
                  <a:schemeClr val="tx1"/>
                </a:solidFill>
                <a:latin typeface="Calibri" panose="020F0502020204030204" pitchFamily="34" charset="0"/>
              </a:defRPr>
            </a:lvl3pPr>
            <a:lvl4pPr marL="1538959" indent="-217224">
              <a:spcBef>
                <a:spcPct val="30000"/>
              </a:spcBef>
              <a:defRPr sz="1200">
                <a:solidFill>
                  <a:schemeClr val="tx1"/>
                </a:solidFill>
                <a:latin typeface="Calibri" panose="020F0502020204030204" pitchFamily="34" charset="0"/>
              </a:defRPr>
            </a:lvl4pPr>
            <a:lvl5pPr marL="1979530" indent="-217224">
              <a:spcBef>
                <a:spcPct val="30000"/>
              </a:spcBef>
              <a:defRPr sz="1200">
                <a:solidFill>
                  <a:schemeClr val="tx1"/>
                </a:solidFill>
                <a:latin typeface="Calibri" panose="020F0502020204030204" pitchFamily="34" charset="0"/>
              </a:defRPr>
            </a:lvl5pPr>
            <a:lvl6pPr marL="2420108" indent="-217224" eaLnBrk="0" fontAlgn="base" hangingPunct="0">
              <a:spcBef>
                <a:spcPct val="30000"/>
              </a:spcBef>
              <a:spcAft>
                <a:spcPct val="0"/>
              </a:spcAft>
              <a:defRPr sz="1200">
                <a:solidFill>
                  <a:schemeClr val="tx1"/>
                </a:solidFill>
                <a:latin typeface="Calibri" panose="020F0502020204030204" pitchFamily="34" charset="0"/>
              </a:defRPr>
            </a:lvl6pPr>
            <a:lvl7pPr marL="2860682" indent="-217224" eaLnBrk="0" fontAlgn="base" hangingPunct="0">
              <a:spcBef>
                <a:spcPct val="30000"/>
              </a:spcBef>
              <a:spcAft>
                <a:spcPct val="0"/>
              </a:spcAft>
              <a:defRPr sz="1200">
                <a:solidFill>
                  <a:schemeClr val="tx1"/>
                </a:solidFill>
                <a:latin typeface="Calibri" panose="020F0502020204030204" pitchFamily="34" charset="0"/>
              </a:defRPr>
            </a:lvl7pPr>
            <a:lvl8pPr marL="3301257" indent="-217224" eaLnBrk="0" fontAlgn="base" hangingPunct="0">
              <a:spcBef>
                <a:spcPct val="30000"/>
              </a:spcBef>
              <a:spcAft>
                <a:spcPct val="0"/>
              </a:spcAft>
              <a:defRPr sz="1200">
                <a:solidFill>
                  <a:schemeClr val="tx1"/>
                </a:solidFill>
                <a:latin typeface="Calibri" panose="020F0502020204030204" pitchFamily="34" charset="0"/>
              </a:defRPr>
            </a:lvl8pPr>
            <a:lvl9pPr marL="3741832" indent="-21722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4566CA0-8FC1-462F-8531-CC709DB4B16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542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461" indent="-273289">
              <a:spcBef>
                <a:spcPct val="30000"/>
              </a:spcBef>
              <a:defRPr sz="1200">
                <a:solidFill>
                  <a:schemeClr val="tx1"/>
                </a:solidFill>
                <a:latin typeface="Calibri" panose="020F0502020204030204" pitchFamily="34" charset="0"/>
              </a:defRPr>
            </a:lvl2pPr>
            <a:lvl3pPr marL="1102360" indent="-218014">
              <a:spcBef>
                <a:spcPct val="30000"/>
              </a:spcBef>
              <a:defRPr sz="1200">
                <a:solidFill>
                  <a:schemeClr val="tx1"/>
                </a:solidFill>
                <a:latin typeface="Calibri" panose="020F0502020204030204" pitchFamily="34" charset="0"/>
              </a:defRPr>
            </a:lvl3pPr>
            <a:lvl4pPr marL="1544534" indent="-218014">
              <a:spcBef>
                <a:spcPct val="30000"/>
              </a:spcBef>
              <a:defRPr sz="1200">
                <a:solidFill>
                  <a:schemeClr val="tx1"/>
                </a:solidFill>
                <a:latin typeface="Calibri" panose="020F0502020204030204" pitchFamily="34" charset="0"/>
              </a:defRPr>
            </a:lvl4pPr>
            <a:lvl5pPr marL="1986707" indent="-218014">
              <a:spcBef>
                <a:spcPct val="30000"/>
              </a:spcBef>
              <a:defRPr sz="1200">
                <a:solidFill>
                  <a:schemeClr val="tx1"/>
                </a:solidFill>
                <a:latin typeface="Calibri" panose="020F0502020204030204" pitchFamily="34" charset="0"/>
              </a:defRPr>
            </a:lvl5pPr>
            <a:lvl6pPr marL="2428881" indent="-218014" eaLnBrk="0" fontAlgn="base" hangingPunct="0">
              <a:spcBef>
                <a:spcPct val="30000"/>
              </a:spcBef>
              <a:spcAft>
                <a:spcPct val="0"/>
              </a:spcAft>
              <a:defRPr sz="1200">
                <a:solidFill>
                  <a:schemeClr val="tx1"/>
                </a:solidFill>
                <a:latin typeface="Calibri" panose="020F0502020204030204" pitchFamily="34" charset="0"/>
              </a:defRPr>
            </a:lvl6pPr>
            <a:lvl7pPr marL="2871053" indent="-218014" eaLnBrk="0" fontAlgn="base" hangingPunct="0">
              <a:spcBef>
                <a:spcPct val="30000"/>
              </a:spcBef>
              <a:spcAft>
                <a:spcPct val="0"/>
              </a:spcAft>
              <a:defRPr sz="1200">
                <a:solidFill>
                  <a:schemeClr val="tx1"/>
                </a:solidFill>
                <a:latin typeface="Calibri" panose="020F0502020204030204" pitchFamily="34" charset="0"/>
              </a:defRPr>
            </a:lvl7pPr>
            <a:lvl8pPr marL="3313228" indent="-218014" eaLnBrk="0" fontAlgn="base" hangingPunct="0">
              <a:spcBef>
                <a:spcPct val="30000"/>
              </a:spcBef>
              <a:spcAft>
                <a:spcPct val="0"/>
              </a:spcAft>
              <a:defRPr sz="1200">
                <a:solidFill>
                  <a:schemeClr val="tx1"/>
                </a:solidFill>
                <a:latin typeface="Calibri" panose="020F0502020204030204" pitchFamily="34" charset="0"/>
              </a:defRPr>
            </a:lvl8pPr>
            <a:lvl9pPr marL="3755400" indent="-21801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4566CA0-8FC1-462F-8531-CC709DB4B16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443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40" indent="-282525">
              <a:spcBef>
                <a:spcPct val="30000"/>
              </a:spcBef>
              <a:defRPr sz="1200">
                <a:solidFill>
                  <a:schemeClr val="tx1"/>
                </a:solidFill>
                <a:latin typeface="Calibri" panose="020F0502020204030204" pitchFamily="34" charset="0"/>
              </a:defRPr>
            </a:lvl2pPr>
            <a:lvl3pPr marL="1139617" indent="-225383">
              <a:spcBef>
                <a:spcPct val="30000"/>
              </a:spcBef>
              <a:defRPr sz="1200">
                <a:solidFill>
                  <a:schemeClr val="tx1"/>
                </a:solidFill>
                <a:latin typeface="Calibri" panose="020F0502020204030204" pitchFamily="34" charset="0"/>
              </a:defRPr>
            </a:lvl3pPr>
            <a:lvl4pPr marL="1596737" indent="-225383">
              <a:spcBef>
                <a:spcPct val="30000"/>
              </a:spcBef>
              <a:defRPr sz="1200">
                <a:solidFill>
                  <a:schemeClr val="tx1"/>
                </a:solidFill>
                <a:latin typeface="Calibri" panose="020F0502020204030204" pitchFamily="34" charset="0"/>
              </a:defRPr>
            </a:lvl4pPr>
            <a:lvl5pPr marL="2053852" indent="-225383">
              <a:spcBef>
                <a:spcPct val="30000"/>
              </a:spcBef>
              <a:defRPr sz="1200">
                <a:solidFill>
                  <a:schemeClr val="tx1"/>
                </a:solidFill>
                <a:latin typeface="Calibri" panose="020F0502020204030204" pitchFamily="34" charset="0"/>
              </a:defRPr>
            </a:lvl5pPr>
            <a:lvl6pPr marL="2510970" indent="-225383" eaLnBrk="0" fontAlgn="base" hangingPunct="0">
              <a:spcBef>
                <a:spcPct val="30000"/>
              </a:spcBef>
              <a:spcAft>
                <a:spcPct val="0"/>
              </a:spcAft>
              <a:defRPr sz="1200">
                <a:solidFill>
                  <a:schemeClr val="tx1"/>
                </a:solidFill>
                <a:latin typeface="Calibri" panose="020F0502020204030204" pitchFamily="34" charset="0"/>
              </a:defRPr>
            </a:lvl6pPr>
            <a:lvl7pPr marL="2968086" indent="-225383" eaLnBrk="0" fontAlgn="base" hangingPunct="0">
              <a:spcBef>
                <a:spcPct val="30000"/>
              </a:spcBef>
              <a:spcAft>
                <a:spcPct val="0"/>
              </a:spcAft>
              <a:defRPr sz="1200">
                <a:solidFill>
                  <a:schemeClr val="tx1"/>
                </a:solidFill>
                <a:latin typeface="Calibri" panose="020F0502020204030204" pitchFamily="34" charset="0"/>
              </a:defRPr>
            </a:lvl7pPr>
            <a:lvl8pPr marL="3425206" indent="-225383" eaLnBrk="0" fontAlgn="base" hangingPunct="0">
              <a:spcBef>
                <a:spcPct val="30000"/>
              </a:spcBef>
              <a:spcAft>
                <a:spcPct val="0"/>
              </a:spcAft>
              <a:defRPr sz="1200">
                <a:solidFill>
                  <a:schemeClr val="tx1"/>
                </a:solidFill>
                <a:latin typeface="Calibri" panose="020F0502020204030204" pitchFamily="34" charset="0"/>
              </a:defRPr>
            </a:lvl8pPr>
            <a:lvl9pPr marL="3882321" indent="-22538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266" rtl="0" eaLnBrk="1" fontAlgn="auto" latinLnBrk="0" hangingPunct="1">
              <a:lnSpc>
                <a:spcPct val="100000"/>
              </a:lnSpc>
              <a:spcBef>
                <a:spcPct val="0"/>
              </a:spcBef>
              <a:spcAft>
                <a:spcPts val="0"/>
              </a:spcAft>
              <a:buClrTx/>
              <a:buSzTx/>
              <a:buFontTx/>
              <a:buNone/>
              <a:tabLst/>
              <a:defRPr/>
            </a:pPr>
            <a:fld id="{B4566CA0-8FC1-462F-8531-CC709DB4B16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266"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74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488" indent="-282467">
              <a:spcBef>
                <a:spcPct val="30000"/>
              </a:spcBef>
              <a:defRPr sz="1200">
                <a:solidFill>
                  <a:schemeClr val="tx1"/>
                </a:solidFill>
                <a:latin typeface="Calibri" panose="020F0502020204030204" pitchFamily="34" charset="0"/>
              </a:defRPr>
            </a:lvl2pPr>
            <a:lvl3pPr marL="1139375" indent="-225332">
              <a:spcBef>
                <a:spcPct val="30000"/>
              </a:spcBef>
              <a:defRPr sz="1200">
                <a:solidFill>
                  <a:schemeClr val="tx1"/>
                </a:solidFill>
                <a:latin typeface="Calibri" panose="020F0502020204030204" pitchFamily="34" charset="0"/>
              </a:defRPr>
            </a:lvl3pPr>
            <a:lvl4pPr marL="1596398" indent="-225332">
              <a:spcBef>
                <a:spcPct val="30000"/>
              </a:spcBef>
              <a:defRPr sz="1200">
                <a:solidFill>
                  <a:schemeClr val="tx1"/>
                </a:solidFill>
                <a:latin typeface="Calibri" panose="020F0502020204030204" pitchFamily="34" charset="0"/>
              </a:defRPr>
            </a:lvl4pPr>
            <a:lvl5pPr marL="2053414" indent="-225332">
              <a:spcBef>
                <a:spcPct val="30000"/>
              </a:spcBef>
              <a:defRPr sz="1200">
                <a:solidFill>
                  <a:schemeClr val="tx1"/>
                </a:solidFill>
                <a:latin typeface="Calibri" panose="020F0502020204030204" pitchFamily="34" charset="0"/>
              </a:defRPr>
            </a:lvl5pPr>
            <a:lvl6pPr marL="2510436" indent="-225332" eaLnBrk="0" fontAlgn="base" hangingPunct="0">
              <a:spcBef>
                <a:spcPct val="30000"/>
              </a:spcBef>
              <a:spcAft>
                <a:spcPct val="0"/>
              </a:spcAft>
              <a:defRPr sz="1200">
                <a:solidFill>
                  <a:schemeClr val="tx1"/>
                </a:solidFill>
                <a:latin typeface="Calibri" panose="020F0502020204030204" pitchFamily="34" charset="0"/>
              </a:defRPr>
            </a:lvl6pPr>
            <a:lvl7pPr marL="2967454" indent="-225332" eaLnBrk="0" fontAlgn="base" hangingPunct="0">
              <a:spcBef>
                <a:spcPct val="30000"/>
              </a:spcBef>
              <a:spcAft>
                <a:spcPct val="0"/>
              </a:spcAft>
              <a:defRPr sz="1200">
                <a:solidFill>
                  <a:schemeClr val="tx1"/>
                </a:solidFill>
                <a:latin typeface="Calibri" panose="020F0502020204030204" pitchFamily="34" charset="0"/>
              </a:defRPr>
            </a:lvl7pPr>
            <a:lvl8pPr marL="3424475" indent="-225332" eaLnBrk="0" fontAlgn="base" hangingPunct="0">
              <a:spcBef>
                <a:spcPct val="30000"/>
              </a:spcBef>
              <a:spcAft>
                <a:spcPct val="0"/>
              </a:spcAft>
              <a:defRPr sz="1200">
                <a:solidFill>
                  <a:schemeClr val="tx1"/>
                </a:solidFill>
                <a:latin typeface="Calibri" panose="020F0502020204030204" pitchFamily="34" charset="0"/>
              </a:defRPr>
            </a:lvl8pPr>
            <a:lvl9pPr marL="3881493" indent="-225332"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266" rtl="0" eaLnBrk="1" fontAlgn="base" latinLnBrk="0" hangingPunct="1">
              <a:lnSpc>
                <a:spcPct val="100000"/>
              </a:lnSpc>
              <a:spcBef>
                <a:spcPct val="0"/>
              </a:spcBef>
              <a:spcAft>
                <a:spcPct val="0"/>
              </a:spcAft>
              <a:buClrTx/>
              <a:buSzTx/>
              <a:buFontTx/>
              <a:buNone/>
              <a:tabLst/>
              <a:defRPr/>
            </a:pPr>
            <a:fld id="{B4566CA0-8FC1-462F-8531-CC709DB4B16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266"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988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40" indent="-282525">
              <a:spcBef>
                <a:spcPct val="30000"/>
              </a:spcBef>
              <a:defRPr sz="1200">
                <a:solidFill>
                  <a:schemeClr val="tx1"/>
                </a:solidFill>
                <a:latin typeface="Calibri" panose="020F0502020204030204" pitchFamily="34" charset="0"/>
              </a:defRPr>
            </a:lvl2pPr>
            <a:lvl3pPr marL="1139617" indent="-225383">
              <a:spcBef>
                <a:spcPct val="30000"/>
              </a:spcBef>
              <a:defRPr sz="1200">
                <a:solidFill>
                  <a:schemeClr val="tx1"/>
                </a:solidFill>
                <a:latin typeface="Calibri" panose="020F0502020204030204" pitchFamily="34" charset="0"/>
              </a:defRPr>
            </a:lvl3pPr>
            <a:lvl4pPr marL="1596737" indent="-225383">
              <a:spcBef>
                <a:spcPct val="30000"/>
              </a:spcBef>
              <a:defRPr sz="1200">
                <a:solidFill>
                  <a:schemeClr val="tx1"/>
                </a:solidFill>
                <a:latin typeface="Calibri" panose="020F0502020204030204" pitchFamily="34" charset="0"/>
              </a:defRPr>
            </a:lvl4pPr>
            <a:lvl5pPr marL="2053852" indent="-225383">
              <a:spcBef>
                <a:spcPct val="30000"/>
              </a:spcBef>
              <a:defRPr sz="1200">
                <a:solidFill>
                  <a:schemeClr val="tx1"/>
                </a:solidFill>
                <a:latin typeface="Calibri" panose="020F0502020204030204" pitchFamily="34" charset="0"/>
              </a:defRPr>
            </a:lvl5pPr>
            <a:lvl6pPr marL="2510970" indent="-225383" eaLnBrk="0" fontAlgn="base" hangingPunct="0">
              <a:spcBef>
                <a:spcPct val="30000"/>
              </a:spcBef>
              <a:spcAft>
                <a:spcPct val="0"/>
              </a:spcAft>
              <a:defRPr sz="1200">
                <a:solidFill>
                  <a:schemeClr val="tx1"/>
                </a:solidFill>
                <a:latin typeface="Calibri" panose="020F0502020204030204" pitchFamily="34" charset="0"/>
              </a:defRPr>
            </a:lvl6pPr>
            <a:lvl7pPr marL="2968086" indent="-225383" eaLnBrk="0" fontAlgn="base" hangingPunct="0">
              <a:spcBef>
                <a:spcPct val="30000"/>
              </a:spcBef>
              <a:spcAft>
                <a:spcPct val="0"/>
              </a:spcAft>
              <a:defRPr sz="1200">
                <a:solidFill>
                  <a:schemeClr val="tx1"/>
                </a:solidFill>
                <a:latin typeface="Calibri" panose="020F0502020204030204" pitchFamily="34" charset="0"/>
              </a:defRPr>
            </a:lvl7pPr>
            <a:lvl8pPr marL="3425206" indent="-225383" eaLnBrk="0" fontAlgn="base" hangingPunct="0">
              <a:spcBef>
                <a:spcPct val="30000"/>
              </a:spcBef>
              <a:spcAft>
                <a:spcPct val="0"/>
              </a:spcAft>
              <a:defRPr sz="1200">
                <a:solidFill>
                  <a:schemeClr val="tx1"/>
                </a:solidFill>
                <a:latin typeface="Calibri" panose="020F0502020204030204" pitchFamily="34" charset="0"/>
              </a:defRPr>
            </a:lvl8pPr>
            <a:lvl9pPr marL="3882321" indent="-22538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266" rtl="0" eaLnBrk="1" fontAlgn="auto" latinLnBrk="0" hangingPunct="1">
              <a:lnSpc>
                <a:spcPct val="100000"/>
              </a:lnSpc>
              <a:spcBef>
                <a:spcPct val="0"/>
              </a:spcBef>
              <a:spcAft>
                <a:spcPts val="0"/>
              </a:spcAft>
              <a:buClrTx/>
              <a:buSzTx/>
              <a:buFontTx/>
              <a:buNone/>
              <a:tabLst/>
              <a:defRPr/>
            </a:pPr>
            <a:fld id="{B4566CA0-8FC1-462F-8531-CC709DB4B16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266"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698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375E-99DA-49F9-A354-B5459C67A1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2A58B2-D495-43BD-94CE-93223DD26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C039F0-37D6-4A0B-B720-E7681E38B60D}"/>
              </a:ext>
            </a:extLst>
          </p:cNvPr>
          <p:cNvSpPr>
            <a:spLocks noGrp="1"/>
          </p:cNvSpPr>
          <p:nvPr>
            <p:ph type="dt" sz="half" idx="10"/>
          </p:nvPr>
        </p:nvSpPr>
        <p:spPr/>
        <p:txBody>
          <a:bodyPr/>
          <a:lstStyle/>
          <a:p>
            <a:fld id="{9ACEC0CC-777E-46E2-BC59-5093ED984864}" type="datetime1">
              <a:rPr lang="en-US" smtClean="0"/>
              <a:t>1/21/2020</a:t>
            </a:fld>
            <a:endParaRPr lang="en-US"/>
          </a:p>
        </p:txBody>
      </p:sp>
      <p:sp>
        <p:nvSpPr>
          <p:cNvPr id="5" name="Footer Placeholder 4">
            <a:extLst>
              <a:ext uri="{FF2B5EF4-FFF2-40B4-BE49-F238E27FC236}">
                <a16:creationId xmlns:a16="http://schemas.microsoft.com/office/drawing/2014/main" id="{1F1B5981-E732-49A0-9024-95055EF92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24F09-49F9-454C-9926-E98D02E89811}"/>
              </a:ext>
            </a:extLst>
          </p:cNvPr>
          <p:cNvSpPr>
            <a:spLocks noGrp="1"/>
          </p:cNvSpPr>
          <p:nvPr>
            <p:ph type="sldNum" sz="quarter" idx="12"/>
          </p:nvPr>
        </p:nvSpPr>
        <p:spPr/>
        <p:txBody>
          <a:bodyPr/>
          <a:lstStyle/>
          <a:p>
            <a:fld id="{F53A83E6-19DD-4CAA-8BBC-D857ED2122F3}" type="slidenum">
              <a:rPr lang="en-US" smtClean="0"/>
              <a:t>‹#›</a:t>
            </a:fld>
            <a:endParaRPr lang="en-US"/>
          </a:p>
        </p:txBody>
      </p:sp>
    </p:spTree>
    <p:extLst>
      <p:ext uri="{BB962C8B-B14F-4D97-AF65-F5344CB8AC3E}">
        <p14:creationId xmlns:p14="http://schemas.microsoft.com/office/powerpoint/2010/main" val="150473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98C6-5EE4-434D-BA39-BC37D7B063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497473-62F1-4FC8-A743-95BB6AE57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B59CD-915C-4FC9-82F3-6A6A9854C6E0}"/>
              </a:ext>
            </a:extLst>
          </p:cNvPr>
          <p:cNvSpPr>
            <a:spLocks noGrp="1"/>
          </p:cNvSpPr>
          <p:nvPr>
            <p:ph type="dt" sz="half" idx="10"/>
          </p:nvPr>
        </p:nvSpPr>
        <p:spPr/>
        <p:txBody>
          <a:bodyPr/>
          <a:lstStyle/>
          <a:p>
            <a:fld id="{84E30BD7-405D-4292-8442-52D319BCCECD}" type="datetime1">
              <a:rPr lang="en-US" smtClean="0"/>
              <a:t>1/21/2020</a:t>
            </a:fld>
            <a:endParaRPr lang="en-US"/>
          </a:p>
        </p:txBody>
      </p:sp>
      <p:sp>
        <p:nvSpPr>
          <p:cNvPr id="5" name="Footer Placeholder 4">
            <a:extLst>
              <a:ext uri="{FF2B5EF4-FFF2-40B4-BE49-F238E27FC236}">
                <a16:creationId xmlns:a16="http://schemas.microsoft.com/office/drawing/2014/main" id="{77509251-1E6A-4CD0-B17F-D409D6AD5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02327-24D1-43AE-BD24-40B186C3B02B}"/>
              </a:ext>
            </a:extLst>
          </p:cNvPr>
          <p:cNvSpPr>
            <a:spLocks noGrp="1"/>
          </p:cNvSpPr>
          <p:nvPr>
            <p:ph type="sldNum" sz="quarter" idx="12"/>
          </p:nvPr>
        </p:nvSpPr>
        <p:spPr/>
        <p:txBody>
          <a:bodyPr/>
          <a:lstStyle/>
          <a:p>
            <a:fld id="{F53A83E6-19DD-4CAA-8BBC-D857ED2122F3}" type="slidenum">
              <a:rPr lang="en-US" smtClean="0"/>
              <a:t>‹#›</a:t>
            </a:fld>
            <a:endParaRPr lang="en-US"/>
          </a:p>
        </p:txBody>
      </p:sp>
    </p:spTree>
    <p:extLst>
      <p:ext uri="{BB962C8B-B14F-4D97-AF65-F5344CB8AC3E}">
        <p14:creationId xmlns:p14="http://schemas.microsoft.com/office/powerpoint/2010/main" val="184706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C5C365-EB9F-4389-BA88-2FEBFA42D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4A094A-E200-4100-9F74-7EAC570E24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EDCD6-D85E-45E9-8697-F38C10DE3F97}"/>
              </a:ext>
            </a:extLst>
          </p:cNvPr>
          <p:cNvSpPr>
            <a:spLocks noGrp="1"/>
          </p:cNvSpPr>
          <p:nvPr>
            <p:ph type="dt" sz="half" idx="10"/>
          </p:nvPr>
        </p:nvSpPr>
        <p:spPr/>
        <p:txBody>
          <a:bodyPr/>
          <a:lstStyle/>
          <a:p>
            <a:fld id="{B312E0D1-442D-41E3-B597-83F0F65229F4}" type="datetime1">
              <a:rPr lang="en-US" smtClean="0"/>
              <a:t>1/21/2020</a:t>
            </a:fld>
            <a:endParaRPr lang="en-US"/>
          </a:p>
        </p:txBody>
      </p:sp>
      <p:sp>
        <p:nvSpPr>
          <p:cNvPr id="5" name="Footer Placeholder 4">
            <a:extLst>
              <a:ext uri="{FF2B5EF4-FFF2-40B4-BE49-F238E27FC236}">
                <a16:creationId xmlns:a16="http://schemas.microsoft.com/office/drawing/2014/main" id="{0453BA59-D786-405C-8736-780F77B2A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FA6FC-F515-4136-9CFB-DCA010D3DC54}"/>
              </a:ext>
            </a:extLst>
          </p:cNvPr>
          <p:cNvSpPr>
            <a:spLocks noGrp="1"/>
          </p:cNvSpPr>
          <p:nvPr>
            <p:ph type="sldNum" sz="quarter" idx="12"/>
          </p:nvPr>
        </p:nvSpPr>
        <p:spPr/>
        <p:txBody>
          <a:bodyPr/>
          <a:lstStyle/>
          <a:p>
            <a:fld id="{F53A83E6-19DD-4CAA-8BBC-D857ED2122F3}" type="slidenum">
              <a:rPr lang="en-US" smtClean="0"/>
              <a:t>‹#›</a:t>
            </a:fld>
            <a:endParaRPr lang="en-US"/>
          </a:p>
        </p:txBody>
      </p:sp>
    </p:spTree>
    <p:extLst>
      <p:ext uri="{BB962C8B-B14F-4D97-AF65-F5344CB8AC3E}">
        <p14:creationId xmlns:p14="http://schemas.microsoft.com/office/powerpoint/2010/main" val="89423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E5360AB-7432-4A13-8527-5BF8DF007F95}"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1/21/2020</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78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93F180-C226-4569-B723-631A33CE0B45}"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1/21/2020</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338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375E-99DA-49F9-A354-B5459C67A1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2A58B2-D495-43BD-94CE-93223DD26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C039F0-37D6-4A0B-B720-E7681E38B6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EC36F6-37E7-42A9-96F8-C5ABFB0CEAA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F1B5981-E732-49A0-9024-95055EF92D9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3F24F09-49F9-454C-9926-E98D02E898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93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683B-F46E-4450-A8DB-0C58C28CF6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D38271-3881-49D2-A378-18DFD5C3BF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665B-8242-4218-AB51-8981D996F1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EC36F6-37E7-42A9-96F8-C5ABFB0CEAA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76E70C8-DEB5-4DB2-AFAA-66EFAA22E0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1C24C66-49C5-4DD9-B0AF-5166B47FA3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39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Colored Dots">
    <p:spTree>
      <p:nvGrpSpPr>
        <p:cNvPr id="1" name=""/>
        <p:cNvGrpSpPr/>
        <p:nvPr/>
      </p:nvGrpSpPr>
      <p:grpSpPr>
        <a:xfrm>
          <a:off x="0" y="0"/>
          <a:ext cx="0" cy="0"/>
          <a:chOff x="0" y="0"/>
          <a:chExt cx="0" cy="0"/>
        </a:xfrm>
      </p:grpSpPr>
      <p:sp>
        <p:nvSpPr>
          <p:cNvPr id="4" name="Rectangle 3"/>
          <p:cNvSpPr/>
          <p:nvPr userDrawn="1"/>
        </p:nvSpPr>
        <p:spPr>
          <a:xfrm>
            <a:off x="812800" y="533400"/>
            <a:ext cx="11379200" cy="63246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812800" y="838201"/>
            <a:ext cx="10363200" cy="1470025"/>
          </a:xfrm>
        </p:spPr>
        <p:txBody>
          <a:bodyPr/>
          <a:lstStyle>
            <a:lvl1pPr>
              <a:defRPr/>
            </a:lvl1pPr>
          </a:lstStyle>
          <a:p>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a:xfrm>
            <a:off x="11277600" y="6553201"/>
            <a:ext cx="711200" cy="168275"/>
          </a:xfrm>
        </p:spPr>
        <p:txBody>
          <a:bodyPr/>
          <a:lstStyle>
            <a:lvl1pPr>
              <a:defRPr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B47FD1-5CBD-4C37-953A-ABD8D3FE5A4D}" type="slidenum">
              <a:rPr kumimoji="0" lang="en-US" altLang="en-US"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96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683B-F46E-4450-A8DB-0C58C28CF6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D38271-3881-49D2-A378-18DFD5C3BF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665B-8242-4218-AB51-8981D996F116}"/>
              </a:ext>
            </a:extLst>
          </p:cNvPr>
          <p:cNvSpPr>
            <a:spLocks noGrp="1"/>
          </p:cNvSpPr>
          <p:nvPr>
            <p:ph type="dt" sz="half" idx="10"/>
          </p:nvPr>
        </p:nvSpPr>
        <p:spPr/>
        <p:txBody>
          <a:bodyPr/>
          <a:lstStyle/>
          <a:p>
            <a:fld id="{C300A9BB-E0C1-488F-90E3-6D667DE063E3}" type="datetime1">
              <a:rPr lang="en-US" smtClean="0"/>
              <a:t>1/21/2020</a:t>
            </a:fld>
            <a:endParaRPr lang="en-US"/>
          </a:p>
        </p:txBody>
      </p:sp>
      <p:sp>
        <p:nvSpPr>
          <p:cNvPr id="5" name="Footer Placeholder 4">
            <a:extLst>
              <a:ext uri="{FF2B5EF4-FFF2-40B4-BE49-F238E27FC236}">
                <a16:creationId xmlns:a16="http://schemas.microsoft.com/office/drawing/2014/main" id="{576E70C8-DEB5-4DB2-AFAA-66EFAA22E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24C66-49C5-4DD9-B0AF-5166B47FA308}"/>
              </a:ext>
            </a:extLst>
          </p:cNvPr>
          <p:cNvSpPr>
            <a:spLocks noGrp="1"/>
          </p:cNvSpPr>
          <p:nvPr>
            <p:ph type="sldNum" sz="quarter" idx="12"/>
          </p:nvPr>
        </p:nvSpPr>
        <p:spPr/>
        <p:txBody>
          <a:bodyPr/>
          <a:lstStyle/>
          <a:p>
            <a:fld id="{F53A83E6-19DD-4CAA-8BBC-D857ED2122F3}" type="slidenum">
              <a:rPr lang="en-US" smtClean="0"/>
              <a:t>‹#›</a:t>
            </a:fld>
            <a:endParaRPr lang="en-US"/>
          </a:p>
        </p:txBody>
      </p:sp>
    </p:spTree>
    <p:extLst>
      <p:ext uri="{BB962C8B-B14F-4D97-AF65-F5344CB8AC3E}">
        <p14:creationId xmlns:p14="http://schemas.microsoft.com/office/powerpoint/2010/main" val="386690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FD35-1416-4B8D-8598-6F2D623EA1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028770-2540-4320-8F4E-9CA9853C10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7EC376-6876-4FE4-8398-D858B4F9919A}"/>
              </a:ext>
            </a:extLst>
          </p:cNvPr>
          <p:cNvSpPr>
            <a:spLocks noGrp="1"/>
          </p:cNvSpPr>
          <p:nvPr>
            <p:ph type="dt" sz="half" idx="10"/>
          </p:nvPr>
        </p:nvSpPr>
        <p:spPr/>
        <p:txBody>
          <a:bodyPr/>
          <a:lstStyle/>
          <a:p>
            <a:fld id="{BE4A7A25-22CD-4873-83F8-6BB267A73545}" type="datetime1">
              <a:rPr lang="en-US" smtClean="0"/>
              <a:t>1/21/2020</a:t>
            </a:fld>
            <a:endParaRPr lang="en-US"/>
          </a:p>
        </p:txBody>
      </p:sp>
      <p:sp>
        <p:nvSpPr>
          <p:cNvPr id="5" name="Footer Placeholder 4">
            <a:extLst>
              <a:ext uri="{FF2B5EF4-FFF2-40B4-BE49-F238E27FC236}">
                <a16:creationId xmlns:a16="http://schemas.microsoft.com/office/drawing/2014/main" id="{0DEC4377-D2BA-484F-841A-67B8C77F0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F0E3F-C5F5-4D6B-8AB3-C2E59DA11B72}"/>
              </a:ext>
            </a:extLst>
          </p:cNvPr>
          <p:cNvSpPr>
            <a:spLocks noGrp="1"/>
          </p:cNvSpPr>
          <p:nvPr>
            <p:ph type="sldNum" sz="quarter" idx="12"/>
          </p:nvPr>
        </p:nvSpPr>
        <p:spPr/>
        <p:txBody>
          <a:bodyPr/>
          <a:lstStyle/>
          <a:p>
            <a:fld id="{F53A83E6-19DD-4CAA-8BBC-D857ED2122F3}" type="slidenum">
              <a:rPr lang="en-US" smtClean="0"/>
              <a:t>‹#›</a:t>
            </a:fld>
            <a:endParaRPr lang="en-US"/>
          </a:p>
        </p:txBody>
      </p:sp>
    </p:spTree>
    <p:extLst>
      <p:ext uri="{BB962C8B-B14F-4D97-AF65-F5344CB8AC3E}">
        <p14:creationId xmlns:p14="http://schemas.microsoft.com/office/powerpoint/2010/main" val="341706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45FF-C5BC-4760-A6E1-87C903354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6B2D8-5E70-4358-AE5B-0F714375A4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8F2EF3-282C-4B84-95EF-88637B1D6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DF0C94-9A25-48C2-A833-7719573CE525}"/>
              </a:ext>
            </a:extLst>
          </p:cNvPr>
          <p:cNvSpPr>
            <a:spLocks noGrp="1"/>
          </p:cNvSpPr>
          <p:nvPr>
            <p:ph type="dt" sz="half" idx="10"/>
          </p:nvPr>
        </p:nvSpPr>
        <p:spPr/>
        <p:txBody>
          <a:bodyPr/>
          <a:lstStyle/>
          <a:p>
            <a:fld id="{1947A449-0A6E-4B90-89EA-BA9AE6C5E9B8}" type="datetime1">
              <a:rPr lang="en-US" smtClean="0"/>
              <a:t>1/21/2020</a:t>
            </a:fld>
            <a:endParaRPr lang="en-US"/>
          </a:p>
        </p:txBody>
      </p:sp>
      <p:sp>
        <p:nvSpPr>
          <p:cNvPr id="6" name="Footer Placeholder 5">
            <a:extLst>
              <a:ext uri="{FF2B5EF4-FFF2-40B4-BE49-F238E27FC236}">
                <a16:creationId xmlns:a16="http://schemas.microsoft.com/office/drawing/2014/main" id="{A4D76C46-38E4-4F28-802C-329644AC2D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E24C8-FFB0-436A-9A18-6702CB5AED1E}"/>
              </a:ext>
            </a:extLst>
          </p:cNvPr>
          <p:cNvSpPr>
            <a:spLocks noGrp="1"/>
          </p:cNvSpPr>
          <p:nvPr>
            <p:ph type="sldNum" sz="quarter" idx="12"/>
          </p:nvPr>
        </p:nvSpPr>
        <p:spPr/>
        <p:txBody>
          <a:bodyPr/>
          <a:lstStyle/>
          <a:p>
            <a:fld id="{F53A83E6-19DD-4CAA-8BBC-D857ED2122F3}" type="slidenum">
              <a:rPr lang="en-US" smtClean="0"/>
              <a:t>‹#›</a:t>
            </a:fld>
            <a:endParaRPr lang="en-US"/>
          </a:p>
        </p:txBody>
      </p:sp>
    </p:spTree>
    <p:extLst>
      <p:ext uri="{BB962C8B-B14F-4D97-AF65-F5344CB8AC3E}">
        <p14:creationId xmlns:p14="http://schemas.microsoft.com/office/powerpoint/2010/main" val="105562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1C41-82B4-4C3B-B27D-FEED407EAD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A142D-FE43-4CCC-A69B-B4EFE63805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CF82B-0C19-4C9D-93E8-9408855103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04340-9E95-412A-9169-348D045E8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335BD5-300E-48FD-A90D-428BE33E4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7C3153-6053-47B0-BA61-AC3E4D8F1DBF}"/>
              </a:ext>
            </a:extLst>
          </p:cNvPr>
          <p:cNvSpPr>
            <a:spLocks noGrp="1"/>
          </p:cNvSpPr>
          <p:nvPr>
            <p:ph type="dt" sz="half" idx="10"/>
          </p:nvPr>
        </p:nvSpPr>
        <p:spPr/>
        <p:txBody>
          <a:bodyPr/>
          <a:lstStyle/>
          <a:p>
            <a:fld id="{2B23E5F4-1819-430A-BF61-CDDD48E960AB}" type="datetime1">
              <a:rPr lang="en-US" smtClean="0"/>
              <a:t>1/21/2020</a:t>
            </a:fld>
            <a:endParaRPr lang="en-US"/>
          </a:p>
        </p:txBody>
      </p:sp>
      <p:sp>
        <p:nvSpPr>
          <p:cNvPr id="8" name="Footer Placeholder 7">
            <a:extLst>
              <a:ext uri="{FF2B5EF4-FFF2-40B4-BE49-F238E27FC236}">
                <a16:creationId xmlns:a16="http://schemas.microsoft.com/office/drawing/2014/main" id="{59873D7E-92CC-4F48-8FDA-768B48ABD7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6230EF-2FA7-48EC-8E98-05D69A231D2A}"/>
              </a:ext>
            </a:extLst>
          </p:cNvPr>
          <p:cNvSpPr>
            <a:spLocks noGrp="1"/>
          </p:cNvSpPr>
          <p:nvPr>
            <p:ph type="sldNum" sz="quarter" idx="12"/>
          </p:nvPr>
        </p:nvSpPr>
        <p:spPr/>
        <p:txBody>
          <a:bodyPr/>
          <a:lstStyle/>
          <a:p>
            <a:fld id="{F53A83E6-19DD-4CAA-8BBC-D857ED2122F3}" type="slidenum">
              <a:rPr lang="en-US" smtClean="0"/>
              <a:t>‹#›</a:t>
            </a:fld>
            <a:endParaRPr lang="en-US"/>
          </a:p>
        </p:txBody>
      </p:sp>
    </p:spTree>
    <p:extLst>
      <p:ext uri="{BB962C8B-B14F-4D97-AF65-F5344CB8AC3E}">
        <p14:creationId xmlns:p14="http://schemas.microsoft.com/office/powerpoint/2010/main" val="283630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D633-C452-4C6D-A544-C3960E7D50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4E0F57-D591-4635-AF17-55262E08A2E4}"/>
              </a:ext>
            </a:extLst>
          </p:cNvPr>
          <p:cNvSpPr>
            <a:spLocks noGrp="1"/>
          </p:cNvSpPr>
          <p:nvPr>
            <p:ph type="dt" sz="half" idx="10"/>
          </p:nvPr>
        </p:nvSpPr>
        <p:spPr/>
        <p:txBody>
          <a:bodyPr/>
          <a:lstStyle/>
          <a:p>
            <a:fld id="{44200A18-E935-40C3-BFCF-ABC97880769B}" type="datetime1">
              <a:rPr lang="en-US" smtClean="0"/>
              <a:t>1/21/2020</a:t>
            </a:fld>
            <a:endParaRPr lang="en-US"/>
          </a:p>
        </p:txBody>
      </p:sp>
      <p:sp>
        <p:nvSpPr>
          <p:cNvPr id="4" name="Footer Placeholder 3">
            <a:extLst>
              <a:ext uri="{FF2B5EF4-FFF2-40B4-BE49-F238E27FC236}">
                <a16:creationId xmlns:a16="http://schemas.microsoft.com/office/drawing/2014/main" id="{97134B6C-86ED-4E7A-9F2B-B1D8A880FE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A186A0-F635-441A-8987-3A2697F4838D}"/>
              </a:ext>
            </a:extLst>
          </p:cNvPr>
          <p:cNvSpPr>
            <a:spLocks noGrp="1"/>
          </p:cNvSpPr>
          <p:nvPr>
            <p:ph type="sldNum" sz="quarter" idx="12"/>
          </p:nvPr>
        </p:nvSpPr>
        <p:spPr/>
        <p:txBody>
          <a:bodyPr/>
          <a:lstStyle/>
          <a:p>
            <a:fld id="{F53A83E6-19DD-4CAA-8BBC-D857ED2122F3}" type="slidenum">
              <a:rPr lang="en-US" smtClean="0"/>
              <a:t>‹#›</a:t>
            </a:fld>
            <a:endParaRPr lang="en-US"/>
          </a:p>
        </p:txBody>
      </p:sp>
    </p:spTree>
    <p:extLst>
      <p:ext uri="{BB962C8B-B14F-4D97-AF65-F5344CB8AC3E}">
        <p14:creationId xmlns:p14="http://schemas.microsoft.com/office/powerpoint/2010/main" val="24349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F7F43-F51B-44B9-BA49-89F4106D0026}"/>
              </a:ext>
            </a:extLst>
          </p:cNvPr>
          <p:cNvSpPr>
            <a:spLocks noGrp="1"/>
          </p:cNvSpPr>
          <p:nvPr>
            <p:ph type="dt" sz="half" idx="10"/>
          </p:nvPr>
        </p:nvSpPr>
        <p:spPr/>
        <p:txBody>
          <a:bodyPr/>
          <a:lstStyle/>
          <a:p>
            <a:fld id="{5F419FB3-4BF1-4313-8EA0-556EAF62F597}" type="datetime1">
              <a:rPr lang="en-US" smtClean="0"/>
              <a:t>1/21/2020</a:t>
            </a:fld>
            <a:endParaRPr lang="en-US"/>
          </a:p>
        </p:txBody>
      </p:sp>
      <p:sp>
        <p:nvSpPr>
          <p:cNvPr id="3" name="Footer Placeholder 2">
            <a:extLst>
              <a:ext uri="{FF2B5EF4-FFF2-40B4-BE49-F238E27FC236}">
                <a16:creationId xmlns:a16="http://schemas.microsoft.com/office/drawing/2014/main" id="{8A3A2842-AE2F-47B7-97A3-0B2B6C672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93AE26-0018-4AC2-889B-F6F636C75A21}"/>
              </a:ext>
            </a:extLst>
          </p:cNvPr>
          <p:cNvSpPr>
            <a:spLocks noGrp="1"/>
          </p:cNvSpPr>
          <p:nvPr>
            <p:ph type="sldNum" sz="quarter" idx="12"/>
          </p:nvPr>
        </p:nvSpPr>
        <p:spPr/>
        <p:txBody>
          <a:bodyPr/>
          <a:lstStyle/>
          <a:p>
            <a:fld id="{F53A83E6-19DD-4CAA-8BBC-D857ED2122F3}" type="slidenum">
              <a:rPr lang="en-US" smtClean="0"/>
              <a:t>‹#›</a:t>
            </a:fld>
            <a:endParaRPr lang="en-US"/>
          </a:p>
        </p:txBody>
      </p:sp>
    </p:spTree>
    <p:extLst>
      <p:ext uri="{BB962C8B-B14F-4D97-AF65-F5344CB8AC3E}">
        <p14:creationId xmlns:p14="http://schemas.microsoft.com/office/powerpoint/2010/main" val="15000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10D-4976-4EE7-8C6D-6C3FEDA43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F118A5-6B5F-438E-9853-4116EACE7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6BB2B-A83F-441F-B9B9-F07CB1738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038A1-D14D-4970-8F14-6B4A2B690B40}"/>
              </a:ext>
            </a:extLst>
          </p:cNvPr>
          <p:cNvSpPr>
            <a:spLocks noGrp="1"/>
          </p:cNvSpPr>
          <p:nvPr>
            <p:ph type="dt" sz="half" idx="10"/>
          </p:nvPr>
        </p:nvSpPr>
        <p:spPr/>
        <p:txBody>
          <a:bodyPr/>
          <a:lstStyle/>
          <a:p>
            <a:fld id="{1EEA409B-DDF1-40D1-8CD4-770F09C2948B}" type="datetime1">
              <a:rPr lang="en-US" smtClean="0"/>
              <a:t>1/21/2020</a:t>
            </a:fld>
            <a:endParaRPr lang="en-US"/>
          </a:p>
        </p:txBody>
      </p:sp>
      <p:sp>
        <p:nvSpPr>
          <p:cNvPr id="6" name="Footer Placeholder 5">
            <a:extLst>
              <a:ext uri="{FF2B5EF4-FFF2-40B4-BE49-F238E27FC236}">
                <a16:creationId xmlns:a16="http://schemas.microsoft.com/office/drawing/2014/main" id="{7CA08F39-5F0C-4EA5-B704-389209F1F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74615-782A-42A4-84D2-750D7C3541C8}"/>
              </a:ext>
            </a:extLst>
          </p:cNvPr>
          <p:cNvSpPr>
            <a:spLocks noGrp="1"/>
          </p:cNvSpPr>
          <p:nvPr>
            <p:ph type="sldNum" sz="quarter" idx="12"/>
          </p:nvPr>
        </p:nvSpPr>
        <p:spPr/>
        <p:txBody>
          <a:bodyPr/>
          <a:lstStyle/>
          <a:p>
            <a:fld id="{F53A83E6-19DD-4CAA-8BBC-D857ED2122F3}" type="slidenum">
              <a:rPr lang="en-US" smtClean="0"/>
              <a:t>‹#›</a:t>
            </a:fld>
            <a:endParaRPr lang="en-US"/>
          </a:p>
        </p:txBody>
      </p:sp>
    </p:spTree>
    <p:extLst>
      <p:ext uri="{BB962C8B-B14F-4D97-AF65-F5344CB8AC3E}">
        <p14:creationId xmlns:p14="http://schemas.microsoft.com/office/powerpoint/2010/main" val="350061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79E6-995D-480F-AA60-B804C0A114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DAE425-F3F7-442B-A6B3-36B871048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8462DE-8E3B-46C7-8D6A-89C2BAF0A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90AB4-5FC7-4258-AD25-659339336B13}"/>
              </a:ext>
            </a:extLst>
          </p:cNvPr>
          <p:cNvSpPr>
            <a:spLocks noGrp="1"/>
          </p:cNvSpPr>
          <p:nvPr>
            <p:ph type="dt" sz="half" idx="10"/>
          </p:nvPr>
        </p:nvSpPr>
        <p:spPr/>
        <p:txBody>
          <a:bodyPr/>
          <a:lstStyle/>
          <a:p>
            <a:fld id="{AE21BD78-8883-444C-9721-146BB11734E6}" type="datetime1">
              <a:rPr lang="en-US" smtClean="0"/>
              <a:t>1/21/2020</a:t>
            </a:fld>
            <a:endParaRPr lang="en-US"/>
          </a:p>
        </p:txBody>
      </p:sp>
      <p:sp>
        <p:nvSpPr>
          <p:cNvPr id="6" name="Footer Placeholder 5">
            <a:extLst>
              <a:ext uri="{FF2B5EF4-FFF2-40B4-BE49-F238E27FC236}">
                <a16:creationId xmlns:a16="http://schemas.microsoft.com/office/drawing/2014/main" id="{AF44B323-1747-4716-8F66-A303E4646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CAECB-2A0E-4827-B5CD-A8BB51FB8714}"/>
              </a:ext>
            </a:extLst>
          </p:cNvPr>
          <p:cNvSpPr>
            <a:spLocks noGrp="1"/>
          </p:cNvSpPr>
          <p:nvPr>
            <p:ph type="sldNum" sz="quarter" idx="12"/>
          </p:nvPr>
        </p:nvSpPr>
        <p:spPr/>
        <p:txBody>
          <a:bodyPr/>
          <a:lstStyle/>
          <a:p>
            <a:fld id="{F53A83E6-19DD-4CAA-8BBC-D857ED2122F3}" type="slidenum">
              <a:rPr lang="en-US" smtClean="0"/>
              <a:t>‹#›</a:t>
            </a:fld>
            <a:endParaRPr lang="en-US"/>
          </a:p>
        </p:txBody>
      </p:sp>
    </p:spTree>
    <p:extLst>
      <p:ext uri="{BB962C8B-B14F-4D97-AF65-F5344CB8AC3E}">
        <p14:creationId xmlns:p14="http://schemas.microsoft.com/office/powerpoint/2010/main" val="222585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BFF4-00CB-4245-830D-AFFEB1F74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304784-D7E7-4EDD-B152-7B2588719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287F7-D015-4DAC-B6FF-0E4C76FA3D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AA920-BA45-445C-B388-CFC5FB278897}" type="datetime1">
              <a:rPr lang="en-US" smtClean="0"/>
              <a:t>1/21/2020</a:t>
            </a:fld>
            <a:endParaRPr lang="en-US"/>
          </a:p>
        </p:txBody>
      </p:sp>
      <p:sp>
        <p:nvSpPr>
          <p:cNvPr id="5" name="Footer Placeholder 4">
            <a:extLst>
              <a:ext uri="{FF2B5EF4-FFF2-40B4-BE49-F238E27FC236}">
                <a16:creationId xmlns:a16="http://schemas.microsoft.com/office/drawing/2014/main" id="{70169965-627E-40A7-8D25-6D640C9C9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BF84D5-0BAF-42DB-BCE8-B261C6A5F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A83E6-19DD-4CAA-8BBC-D857ED2122F3}" type="slidenum">
              <a:rPr lang="en-US" smtClean="0"/>
              <a:t>‹#›</a:t>
            </a:fld>
            <a:endParaRPr lang="en-US"/>
          </a:p>
        </p:txBody>
      </p:sp>
    </p:spTree>
    <p:extLst>
      <p:ext uri="{BB962C8B-B14F-4D97-AF65-F5344CB8AC3E}">
        <p14:creationId xmlns:p14="http://schemas.microsoft.com/office/powerpoint/2010/main" val="2531614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37C4D44-968C-4918-8A57-9D60C5B19A17}" type="datetime1">
              <a:rPr lang="en-US" smtClean="0"/>
              <a:t>1/21/2020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53A83E6-19DD-4CAA-8BBC-D857ED2122F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79606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BFF4-00CB-4245-830D-AFFEB1F74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304784-D7E7-4EDD-B152-7B2588719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287F7-D015-4DAC-B6FF-0E4C76FA3D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C36F6-37E7-42A9-96F8-C5ABFB0CEAAE}" type="datetimeFigureOut">
              <a:rPr lang="en-US" smtClean="0"/>
              <a:t>1/21/2020</a:t>
            </a:fld>
            <a:endParaRPr lang="en-US"/>
          </a:p>
        </p:txBody>
      </p:sp>
      <p:sp>
        <p:nvSpPr>
          <p:cNvPr id="5" name="Footer Placeholder 4">
            <a:extLst>
              <a:ext uri="{FF2B5EF4-FFF2-40B4-BE49-F238E27FC236}">
                <a16:creationId xmlns:a16="http://schemas.microsoft.com/office/drawing/2014/main" id="{70169965-627E-40A7-8D25-6D640C9C9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BF84D5-0BAF-42DB-BCE8-B261C6A5F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A83E6-19DD-4CAA-8BBC-D857ED2122F3}" type="slidenum">
              <a:rPr lang="en-US" smtClean="0"/>
              <a:t>‹#›</a:t>
            </a:fld>
            <a:endParaRPr lang="en-US"/>
          </a:p>
        </p:txBody>
      </p:sp>
    </p:spTree>
    <p:extLst>
      <p:ext uri="{BB962C8B-B14F-4D97-AF65-F5344CB8AC3E}">
        <p14:creationId xmlns:p14="http://schemas.microsoft.com/office/powerpoint/2010/main" val="3150776113"/>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DA0AD48-CAC8-4842-88AA-47F5286D3A02}" type="datetime1">
              <a:rPr lang="en-US" smtClean="0"/>
              <a:t>1/21/2020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2EA8A0E-DEEF-4937-B440-C9FB8F12008F}" type="slidenum">
              <a:rPr lang="en-US" altLang="en-US"/>
              <a:pPr>
                <a:defRPr/>
              </a:pPr>
              <a:t>‹#›</a:t>
            </a:fld>
            <a:endParaRPr lang="en-US" altLang="en-US" dirty="0"/>
          </a:p>
        </p:txBody>
      </p:sp>
    </p:spTree>
    <p:extLst>
      <p:ext uri="{BB962C8B-B14F-4D97-AF65-F5344CB8AC3E}">
        <p14:creationId xmlns:p14="http://schemas.microsoft.com/office/powerpoint/2010/main" val="1468462656"/>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www.iowacourts.gov/collections/448/files/934/embedDocument/"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nhlp.law.uiowa.edu/programs-and-institutes/institute-guardianship-and-conservatorship/fillable-pdf-guardianship-and"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nhlp.law.uiowa.edu/" TargetMode="External"/><Relationship Id="rId2" Type="http://schemas.openxmlformats.org/officeDocument/2006/relationships/hyperlink" Target="mailto:josephine-gittler@uiowa.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iowacourts.gov/static/media/cms/Final_Task_Force_Report_5A992F4D4AF86.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lawreviewdrake.files.wordpress.com/2018/06/reforming-iowas-guardianship-and-conservatorship-system-minor-guardianship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B4E0E-8C79-4181-BD3A-C80BC417BA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46318" y="0"/>
            <a:ext cx="5299363" cy="6858000"/>
          </a:xfrm>
          <a:prstGeom prst="rect">
            <a:avLst/>
          </a:prstGeom>
        </p:spPr>
      </p:pic>
    </p:spTree>
    <p:extLst>
      <p:ext uri="{BB962C8B-B14F-4D97-AF65-F5344CB8AC3E}">
        <p14:creationId xmlns:p14="http://schemas.microsoft.com/office/powerpoint/2010/main" val="1261208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0"/>
            <a:ext cx="12192000" cy="4572000"/>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4749799"/>
          </a:xfrm>
        </p:spPr>
        <p:txBody>
          <a:bodyPr anchor="ctr">
            <a:normAutofit/>
          </a:bodyPr>
          <a:lstStyle/>
          <a:p>
            <a:br>
              <a:rPr lang="en-US" sz="3600" b="1" dirty="0">
                <a:solidFill>
                  <a:schemeClr val="bg1"/>
                </a:solidFill>
              </a:rPr>
            </a:br>
            <a:r>
              <a:rPr lang="en-US" sz="3600" b="1" dirty="0">
                <a:solidFill>
                  <a:schemeClr val="bg1"/>
                </a:solidFill>
              </a:rPr>
              <a:t>Introduction to HF 591 and Juvenile Court Minor Guardianship Jurisdiction</a:t>
            </a:r>
            <a:br>
              <a:rPr lang="en-US" sz="4000" b="1"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4907756"/>
            <a:ext cx="9144000" cy="1655762"/>
          </a:xfrm>
        </p:spPr>
        <p:txBody>
          <a:bodyPr/>
          <a:lstStyle/>
          <a:p>
            <a:r>
              <a:rPr lang="en-US" b="1" dirty="0"/>
              <a:t>Institute on Guardianship and Conservatorship</a:t>
            </a:r>
          </a:p>
        </p:txBody>
      </p:sp>
      <p:sp>
        <p:nvSpPr>
          <p:cNvPr id="3" name="Slide Number Placeholder 2">
            <a:extLst>
              <a:ext uri="{FF2B5EF4-FFF2-40B4-BE49-F238E27FC236}">
                <a16:creationId xmlns:a16="http://schemas.microsoft.com/office/drawing/2014/main" id="{7ECD1019-D2CB-4DDB-A531-03FDB7340D68}"/>
              </a:ext>
            </a:extLst>
          </p:cNvPr>
          <p:cNvSpPr>
            <a:spLocks noGrp="1"/>
          </p:cNvSpPr>
          <p:nvPr>
            <p:ph type="sldNum" sz="quarter" idx="12"/>
          </p:nvPr>
        </p:nvSpPr>
        <p:spPr/>
        <p:txBody>
          <a:bodyPr/>
          <a:lstStyle/>
          <a:p>
            <a:fld id="{F53A83E6-19DD-4CAA-8BBC-D857ED2122F3}" type="slidenum">
              <a:rPr lang="en-US" smtClean="0"/>
              <a:t>10</a:t>
            </a:fld>
            <a:endParaRPr lang="en-US"/>
          </a:p>
        </p:txBody>
      </p:sp>
    </p:spTree>
    <p:extLst>
      <p:ext uri="{BB962C8B-B14F-4D97-AF65-F5344CB8AC3E}">
        <p14:creationId xmlns:p14="http://schemas.microsoft.com/office/powerpoint/2010/main" val="208078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3241963"/>
          </a:xfrm>
        </p:spPr>
        <p:txBody>
          <a:bodyPr anchor="ctr">
            <a:normAutofit/>
          </a:bodyPr>
          <a:lstStyle/>
          <a:p>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1697950"/>
            <a:ext cx="9144000" cy="3462099"/>
          </a:xfrm>
          <a:solidFill>
            <a:srgbClr val="014176"/>
          </a:solidFill>
        </p:spPr>
        <p:txBody>
          <a:bodyPr>
            <a:normAutofit/>
          </a:bodyPr>
          <a:lstStyle/>
          <a:p>
            <a:r>
              <a:rPr lang="en-US" sz="3600" b="1" dirty="0">
                <a:solidFill>
                  <a:schemeClr val="bg1"/>
                </a:solidFill>
              </a:rPr>
              <a:t>Overall goal of HF 591/Chapter 232D:</a:t>
            </a:r>
          </a:p>
          <a:p>
            <a:pPr algn="l"/>
            <a:endParaRPr lang="en-US" sz="3600" dirty="0">
              <a:solidFill>
                <a:schemeClr val="bg1"/>
              </a:solidFill>
            </a:endParaRPr>
          </a:p>
          <a:p>
            <a:pPr algn="l"/>
            <a:r>
              <a:rPr lang="en-US" sz="3600" dirty="0">
                <a:solidFill>
                  <a:schemeClr val="bg1"/>
                </a:solidFill>
              </a:rPr>
              <a:t>To ensure that children receive needed care and protection and that constitutionally protected parental rights are protected.</a:t>
            </a:r>
          </a:p>
        </p:txBody>
      </p:sp>
      <p:sp>
        <p:nvSpPr>
          <p:cNvPr id="2" name="Slide Number Placeholder 1">
            <a:extLst>
              <a:ext uri="{FF2B5EF4-FFF2-40B4-BE49-F238E27FC236}">
                <a16:creationId xmlns:a16="http://schemas.microsoft.com/office/drawing/2014/main" id="{FF2DFAB6-38C2-4EA9-8349-FAFD307163D3}"/>
              </a:ext>
            </a:extLst>
          </p:cNvPr>
          <p:cNvSpPr>
            <a:spLocks noGrp="1"/>
          </p:cNvSpPr>
          <p:nvPr>
            <p:ph type="sldNum" sz="quarter" idx="12"/>
          </p:nvPr>
        </p:nvSpPr>
        <p:spPr/>
        <p:txBody>
          <a:bodyPr/>
          <a:lstStyle/>
          <a:p>
            <a:fld id="{F53A83E6-19DD-4CAA-8BBC-D857ED2122F3}" type="slidenum">
              <a:rPr lang="en-US" smtClean="0"/>
              <a:t>11</a:t>
            </a:fld>
            <a:endParaRPr lang="en-US"/>
          </a:p>
        </p:txBody>
      </p:sp>
    </p:spTree>
    <p:extLst>
      <p:ext uri="{BB962C8B-B14F-4D97-AF65-F5344CB8AC3E}">
        <p14:creationId xmlns:p14="http://schemas.microsoft.com/office/powerpoint/2010/main" val="102236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1"/>
            <a:ext cx="12192000" cy="2394407"/>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3241963"/>
          </a:xfrm>
        </p:spPr>
        <p:txBody>
          <a:bodyPr anchor="ctr">
            <a:normAutofit/>
          </a:bodyPr>
          <a:lstStyle/>
          <a:p>
            <a:r>
              <a:rPr lang="en-US" sz="3600" b="1" dirty="0">
                <a:solidFill>
                  <a:schemeClr val="bg1"/>
                </a:solidFill>
              </a:rPr>
              <a:t>Transfer of Minor Guardianship Jurisdiction to Juvenile Court</a:t>
            </a:r>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3101419"/>
            <a:ext cx="9144000" cy="3462099"/>
          </a:xfrm>
        </p:spPr>
        <p:txBody>
          <a:bodyPr>
            <a:normAutofit/>
          </a:bodyPr>
          <a:lstStyle/>
          <a:p>
            <a:pPr marL="342900" indent="-342900" algn="l">
              <a:buFont typeface="Wingdings" panose="05000000000000000000" pitchFamily="2" charset="2"/>
              <a:buChar char="Ø"/>
            </a:pPr>
            <a:endParaRPr lang="en-US" dirty="0"/>
          </a:p>
          <a:p>
            <a:pPr marL="342900" indent="-342900" algn="l">
              <a:buFont typeface="Wingdings" panose="05000000000000000000" pitchFamily="2" charset="2"/>
              <a:buChar char="Ø"/>
            </a:pPr>
            <a:r>
              <a:rPr lang="en-US" dirty="0"/>
              <a:t>Guardianship and Conservatorship Reform Task Force recommended juvenile court jurisdiction over minor guardianships</a:t>
            </a:r>
            <a:br>
              <a:rPr lang="en-US" dirty="0"/>
            </a:br>
            <a:endParaRPr lang="en-US" dirty="0"/>
          </a:p>
          <a:p>
            <a:pPr marL="342900" indent="-342900" algn="l">
              <a:buFont typeface="Wingdings" panose="05000000000000000000" pitchFamily="2" charset="2"/>
              <a:buChar char="Ø"/>
            </a:pPr>
            <a:r>
              <a:rPr lang="en-US" dirty="0"/>
              <a:t>HF 591 adopted this recommendation and creates a new chapter of the Juvenile Code, 232D, governing minor guardianships</a:t>
            </a:r>
          </a:p>
        </p:txBody>
      </p:sp>
      <p:sp>
        <p:nvSpPr>
          <p:cNvPr id="2" name="Slide Number Placeholder 1">
            <a:extLst>
              <a:ext uri="{FF2B5EF4-FFF2-40B4-BE49-F238E27FC236}">
                <a16:creationId xmlns:a16="http://schemas.microsoft.com/office/drawing/2014/main" id="{FF2DFAB6-38C2-4EA9-8349-FAFD307163D3}"/>
              </a:ext>
            </a:extLst>
          </p:cNvPr>
          <p:cNvSpPr>
            <a:spLocks noGrp="1"/>
          </p:cNvSpPr>
          <p:nvPr>
            <p:ph type="sldNum" sz="quarter" idx="12"/>
          </p:nvPr>
        </p:nvSpPr>
        <p:spPr/>
        <p:txBody>
          <a:bodyPr/>
          <a:lstStyle/>
          <a:p>
            <a:fld id="{F53A83E6-19DD-4CAA-8BBC-D857ED2122F3}" type="slidenum">
              <a:rPr lang="en-US" smtClean="0"/>
              <a:t>12</a:t>
            </a:fld>
            <a:endParaRPr lang="en-US"/>
          </a:p>
        </p:txBody>
      </p:sp>
    </p:spTree>
    <p:extLst>
      <p:ext uri="{BB962C8B-B14F-4D97-AF65-F5344CB8AC3E}">
        <p14:creationId xmlns:p14="http://schemas.microsoft.com/office/powerpoint/2010/main" val="140582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2"/>
            <a:ext cx="12192000" cy="2432114"/>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1"/>
            <a:ext cx="9144000" cy="2432114"/>
          </a:xfrm>
        </p:spPr>
        <p:txBody>
          <a:bodyPr anchor="ctr">
            <a:normAutofit/>
          </a:bodyPr>
          <a:lstStyle/>
          <a:p>
            <a:br>
              <a:rPr lang="en-US" sz="3600" b="1" dirty="0">
                <a:solidFill>
                  <a:schemeClr val="bg1"/>
                </a:solidFill>
              </a:rPr>
            </a:br>
            <a:r>
              <a:rPr lang="en-US" sz="3600" b="1" dirty="0">
                <a:solidFill>
                  <a:schemeClr val="bg1"/>
                </a:solidFill>
              </a:rPr>
              <a:t>Reasons for Transfer of Jurisdiction to </a:t>
            </a:r>
            <a:br>
              <a:rPr lang="en-US" sz="3600" b="1" dirty="0">
                <a:solidFill>
                  <a:schemeClr val="bg1"/>
                </a:solidFill>
              </a:rPr>
            </a:br>
            <a:r>
              <a:rPr lang="en-US" sz="3600" b="1" dirty="0">
                <a:solidFill>
                  <a:schemeClr val="bg1"/>
                </a:solidFill>
              </a:rPr>
              <a:t>Juvenile Court</a:t>
            </a:r>
            <a:br>
              <a:rPr lang="en-US" sz="4000" b="1" dirty="0">
                <a:solidFill>
                  <a:schemeClr val="bg1"/>
                </a:solidFill>
                <a:latin typeface="+mn-lt"/>
              </a:rPr>
            </a:br>
            <a:br>
              <a:rPr lang="en-US" sz="22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837469"/>
            <a:ext cx="9144000" cy="3726050"/>
          </a:xfrm>
        </p:spPr>
        <p:txBody>
          <a:bodyPr>
            <a:normAutofit/>
          </a:bodyPr>
          <a:lstStyle/>
          <a:p>
            <a:pPr marL="342900" indent="-342900" algn="l">
              <a:buFont typeface="Wingdings" panose="05000000000000000000" pitchFamily="2" charset="2"/>
              <a:buChar char="Ø"/>
            </a:pPr>
            <a:r>
              <a:rPr lang="en-US" dirty="0"/>
              <a:t>The major reasons for juvenile court jurisdiction</a:t>
            </a:r>
            <a:br>
              <a:rPr lang="en-US" dirty="0"/>
            </a:br>
            <a:endParaRPr lang="en-US" dirty="0"/>
          </a:p>
          <a:p>
            <a:pPr marL="800100" lvl="1" indent="-342900" algn="l">
              <a:buFont typeface="Wingdings" panose="05000000000000000000" pitchFamily="2" charset="2"/>
              <a:buChar char="Ø"/>
            </a:pPr>
            <a:r>
              <a:rPr lang="en-US" dirty="0"/>
              <a:t>Juvenile court judges are specialized judges with expertise as to the parental problems that most minor guardianships involve.</a:t>
            </a:r>
            <a:br>
              <a:rPr lang="en-US" dirty="0"/>
            </a:br>
            <a:endParaRPr lang="en-US" dirty="0"/>
          </a:p>
          <a:p>
            <a:pPr marL="800100" lvl="1" indent="-342900" algn="l">
              <a:buFont typeface="Wingdings" panose="05000000000000000000" pitchFamily="2" charset="2"/>
              <a:buChar char="Ø"/>
            </a:pPr>
            <a:r>
              <a:rPr lang="en-US" dirty="0"/>
              <a:t>Juvenile court has a one judge/one family case management approach fostering continuity and consistency in the handling of a case.</a:t>
            </a:r>
            <a:br>
              <a:rPr lang="en-US" dirty="0"/>
            </a:br>
            <a:endParaRPr lang="en-US" dirty="0"/>
          </a:p>
          <a:p>
            <a:pPr marL="800100" lvl="1" indent="-342900" algn="l">
              <a:buFont typeface="Wingdings" panose="05000000000000000000" pitchFamily="2" charset="2"/>
              <a:buChar char="Ø"/>
            </a:pPr>
            <a:r>
              <a:rPr lang="en-US" dirty="0"/>
              <a:t>Juvenile court judges best able to deal with actual and potential overlap between minor guardianship cases and child in need of assistance (CINA) cases.</a:t>
            </a:r>
          </a:p>
        </p:txBody>
      </p:sp>
      <p:sp>
        <p:nvSpPr>
          <p:cNvPr id="2" name="Slide Number Placeholder 1">
            <a:extLst>
              <a:ext uri="{FF2B5EF4-FFF2-40B4-BE49-F238E27FC236}">
                <a16:creationId xmlns:a16="http://schemas.microsoft.com/office/drawing/2014/main" id="{EC82C9EC-CB4C-4972-90FB-4C3F84451DD9}"/>
              </a:ext>
            </a:extLst>
          </p:cNvPr>
          <p:cNvSpPr>
            <a:spLocks noGrp="1"/>
          </p:cNvSpPr>
          <p:nvPr>
            <p:ph type="sldNum" sz="quarter" idx="12"/>
          </p:nvPr>
        </p:nvSpPr>
        <p:spPr/>
        <p:txBody>
          <a:bodyPr/>
          <a:lstStyle/>
          <a:p>
            <a:fld id="{F53A83E6-19DD-4CAA-8BBC-D857ED2122F3}" type="slidenum">
              <a:rPr lang="en-US" smtClean="0"/>
              <a:t>13</a:t>
            </a:fld>
            <a:endParaRPr lang="en-US"/>
          </a:p>
        </p:txBody>
      </p:sp>
    </p:spTree>
    <p:extLst>
      <p:ext uri="{BB962C8B-B14F-4D97-AF65-F5344CB8AC3E}">
        <p14:creationId xmlns:p14="http://schemas.microsoft.com/office/powerpoint/2010/main" val="401703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2"/>
            <a:ext cx="12192000" cy="2149310"/>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3241963"/>
          </a:xfrm>
        </p:spPr>
        <p:txBody>
          <a:bodyPr anchor="ctr">
            <a:normAutofit/>
          </a:bodyPr>
          <a:lstStyle/>
          <a:p>
            <a:r>
              <a:rPr lang="en-US" sz="3600" b="1" dirty="0">
                <a:solidFill>
                  <a:schemeClr val="bg1"/>
                </a:solidFill>
              </a:rPr>
              <a:t>Jurisdiction</a:t>
            </a:r>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573519"/>
            <a:ext cx="9144000" cy="3990000"/>
          </a:xfrm>
        </p:spPr>
        <p:txBody>
          <a:bodyPr>
            <a:normAutofit/>
          </a:bodyPr>
          <a:lstStyle/>
          <a:p>
            <a:pPr marL="342900" indent="-342900" algn="l">
              <a:buFont typeface="Wingdings" panose="05000000000000000000" pitchFamily="2" charset="2"/>
              <a:buChar char="Ø"/>
            </a:pPr>
            <a:r>
              <a:rPr lang="en-US" dirty="0"/>
              <a:t>Juvenile court has “exclusive jurisdiction of minor guardianship cases” [§ 232D.103]</a:t>
            </a:r>
            <a:br>
              <a:rPr lang="en-US" dirty="0"/>
            </a:br>
            <a:endParaRPr lang="en-US" dirty="0"/>
          </a:p>
          <a:p>
            <a:pPr marL="342900" indent="-342900" algn="l">
              <a:buFont typeface="Wingdings" panose="05000000000000000000" pitchFamily="2" charset="2"/>
              <a:buChar char="Ø"/>
            </a:pPr>
            <a:r>
              <a:rPr lang="en-US" dirty="0"/>
              <a:t>232D applies to “guardianship and guardianship proceedings established or pending before, on or after January 1, 2020 [HF 591, § 45]</a:t>
            </a:r>
            <a:br>
              <a:rPr lang="en-US" dirty="0"/>
            </a:br>
            <a:br>
              <a:rPr lang="en-US" dirty="0"/>
            </a:br>
            <a:endParaRPr lang="en-US" dirty="0"/>
          </a:p>
        </p:txBody>
      </p:sp>
      <p:sp>
        <p:nvSpPr>
          <p:cNvPr id="2" name="Slide Number Placeholder 1">
            <a:extLst>
              <a:ext uri="{FF2B5EF4-FFF2-40B4-BE49-F238E27FC236}">
                <a16:creationId xmlns:a16="http://schemas.microsoft.com/office/drawing/2014/main" id="{4C3261D7-6052-4420-9E2C-2DCCD36DB68F}"/>
              </a:ext>
            </a:extLst>
          </p:cNvPr>
          <p:cNvSpPr>
            <a:spLocks noGrp="1"/>
          </p:cNvSpPr>
          <p:nvPr>
            <p:ph type="sldNum" sz="quarter" idx="12"/>
          </p:nvPr>
        </p:nvSpPr>
        <p:spPr/>
        <p:txBody>
          <a:bodyPr/>
          <a:lstStyle/>
          <a:p>
            <a:fld id="{F53A83E6-19DD-4CAA-8BBC-D857ED2122F3}" type="slidenum">
              <a:rPr lang="en-US" smtClean="0"/>
              <a:t>14</a:t>
            </a:fld>
            <a:endParaRPr lang="en-US"/>
          </a:p>
        </p:txBody>
      </p:sp>
    </p:spTree>
    <p:extLst>
      <p:ext uri="{BB962C8B-B14F-4D97-AF65-F5344CB8AC3E}">
        <p14:creationId xmlns:p14="http://schemas.microsoft.com/office/powerpoint/2010/main" val="802454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2"/>
            <a:ext cx="12192000" cy="1979627"/>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3241963"/>
          </a:xfrm>
        </p:spPr>
        <p:txBody>
          <a:bodyPr anchor="ctr">
            <a:normAutofit/>
          </a:bodyPr>
          <a:lstStyle/>
          <a:p>
            <a:r>
              <a:rPr lang="en-US" sz="3600" b="1" dirty="0">
                <a:solidFill>
                  <a:schemeClr val="bg1"/>
                </a:solidFill>
              </a:rPr>
              <a:t>Venue</a:t>
            </a:r>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243579"/>
            <a:ext cx="9144000" cy="4319939"/>
          </a:xfrm>
        </p:spPr>
        <p:txBody>
          <a:bodyPr>
            <a:normAutofit fontScale="77500" lnSpcReduction="20000"/>
          </a:bodyPr>
          <a:lstStyle/>
          <a:p>
            <a:pPr marL="342900" indent="-342900" algn="l">
              <a:buFont typeface="Wingdings" panose="05000000000000000000" pitchFamily="2" charset="2"/>
              <a:buChar char="Ø"/>
            </a:pPr>
            <a:endParaRPr lang="en-US" sz="3100" dirty="0"/>
          </a:p>
          <a:p>
            <a:pPr marL="342900" indent="-342900" algn="l">
              <a:buFont typeface="Wingdings" panose="05000000000000000000" pitchFamily="2" charset="2"/>
              <a:buChar char="Ø"/>
            </a:pPr>
            <a:r>
              <a:rPr lang="en-US" sz="3100" dirty="0"/>
              <a:t>The venue for guardianship proceedings is the judicial district where the minor is found or of the minor’s residence [§</a:t>
            </a:r>
            <a:r>
              <a:rPr lang="en-US" sz="3200" dirty="0"/>
              <a:t> </a:t>
            </a:r>
            <a:r>
              <a:rPr lang="en-US" sz="3100" dirty="0"/>
              <a:t>232D.104(1)]</a:t>
            </a:r>
            <a:br>
              <a:rPr lang="en-US" sz="3100" dirty="0"/>
            </a:br>
            <a:endParaRPr lang="en-US" sz="3100" dirty="0"/>
          </a:p>
          <a:p>
            <a:pPr marL="342900" indent="-342900" algn="l">
              <a:buFont typeface="Wingdings" panose="05000000000000000000" pitchFamily="2" charset="2"/>
              <a:buChar char="Ø"/>
            </a:pPr>
            <a:r>
              <a:rPr lang="en-US" sz="3100" dirty="0"/>
              <a:t>Court may transfer a proceeding “to the juvenile court of any county having venue at any stage in the proceedings” as follows:</a:t>
            </a:r>
            <a:br>
              <a:rPr lang="en-US" sz="3100" dirty="0"/>
            </a:br>
            <a:endParaRPr lang="en-US" sz="3100" dirty="0"/>
          </a:p>
          <a:p>
            <a:pPr marL="800100" lvl="1" indent="-342900" algn="l">
              <a:buFont typeface="Arial" panose="020B0604020202020204" pitchFamily="34" charset="0"/>
              <a:buChar char="•"/>
            </a:pPr>
            <a:r>
              <a:rPr lang="en-US" sz="3100" dirty="0"/>
              <a:t>The best interests of the minor or the convenience of the proceedings shall be served by a transfer [§</a:t>
            </a:r>
            <a:r>
              <a:rPr lang="en-US" sz="3200" dirty="0"/>
              <a:t> </a:t>
            </a:r>
            <a:r>
              <a:rPr lang="en-US" sz="3100" dirty="0"/>
              <a:t>232.D.104(2)(a)]</a:t>
            </a:r>
            <a:br>
              <a:rPr lang="en-US" sz="3100" dirty="0"/>
            </a:br>
            <a:endParaRPr lang="en-US" sz="3100" dirty="0"/>
          </a:p>
          <a:p>
            <a:pPr marL="800100" lvl="1" indent="-342900" algn="l">
              <a:buFont typeface="Arial" panose="020B0604020202020204" pitchFamily="34" charset="0"/>
              <a:buChar char="•"/>
            </a:pPr>
            <a:r>
              <a:rPr lang="en-US" sz="3100" dirty="0"/>
              <a:t>With the consent of the receiving court, the court may transfer the case to the court of the county of the minor’s residence [§</a:t>
            </a:r>
            <a:r>
              <a:rPr lang="en-US" sz="3200" dirty="0"/>
              <a:t> </a:t>
            </a:r>
            <a:r>
              <a:rPr lang="en-US" sz="3100" dirty="0"/>
              <a:t>232D.104(2)(b)]</a:t>
            </a:r>
            <a:br>
              <a:rPr lang="en-US" dirty="0"/>
            </a:br>
            <a:br>
              <a:rPr lang="en-US" dirty="0"/>
            </a:br>
            <a:endParaRPr lang="en-US" dirty="0"/>
          </a:p>
        </p:txBody>
      </p:sp>
      <p:sp>
        <p:nvSpPr>
          <p:cNvPr id="2" name="Slide Number Placeholder 1">
            <a:extLst>
              <a:ext uri="{FF2B5EF4-FFF2-40B4-BE49-F238E27FC236}">
                <a16:creationId xmlns:a16="http://schemas.microsoft.com/office/drawing/2014/main" id="{86F3A815-D091-49CC-BF06-5FA8BAD28F81}"/>
              </a:ext>
            </a:extLst>
          </p:cNvPr>
          <p:cNvSpPr>
            <a:spLocks noGrp="1"/>
          </p:cNvSpPr>
          <p:nvPr>
            <p:ph type="sldNum" sz="quarter" idx="12"/>
          </p:nvPr>
        </p:nvSpPr>
        <p:spPr/>
        <p:txBody>
          <a:bodyPr/>
          <a:lstStyle/>
          <a:p>
            <a:fld id="{F53A83E6-19DD-4CAA-8BBC-D857ED2122F3}" type="slidenum">
              <a:rPr lang="en-US" smtClean="0"/>
              <a:t>15</a:t>
            </a:fld>
            <a:endParaRPr lang="en-US"/>
          </a:p>
        </p:txBody>
      </p:sp>
    </p:spTree>
    <p:extLst>
      <p:ext uri="{BB962C8B-B14F-4D97-AF65-F5344CB8AC3E}">
        <p14:creationId xmlns:p14="http://schemas.microsoft.com/office/powerpoint/2010/main" val="283744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1"/>
            <a:ext cx="12192000" cy="2271859"/>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1"/>
            <a:ext cx="9144000" cy="2271860"/>
          </a:xfrm>
        </p:spPr>
        <p:txBody>
          <a:bodyPr anchor="ctr">
            <a:normAutofit fontScale="90000"/>
          </a:bodyPr>
          <a:lstStyle/>
          <a:p>
            <a:br>
              <a:rPr lang="en-US" sz="3600" b="1" dirty="0">
                <a:solidFill>
                  <a:schemeClr val="bg1"/>
                </a:solidFill>
              </a:rPr>
            </a:br>
            <a:r>
              <a:rPr lang="en-US" sz="4000" b="1" dirty="0">
                <a:solidFill>
                  <a:schemeClr val="bg1"/>
                </a:solidFill>
              </a:rPr>
              <a:t>Proceedings </a:t>
            </a:r>
            <a:r>
              <a:rPr lang="en-US" sz="4000" b="1" u="sng" dirty="0">
                <a:solidFill>
                  <a:schemeClr val="bg1"/>
                </a:solidFill>
              </a:rPr>
              <a:t>Not</a:t>
            </a:r>
            <a:r>
              <a:rPr lang="en-US" sz="4000" b="1" dirty="0">
                <a:solidFill>
                  <a:schemeClr val="bg1"/>
                </a:solidFill>
              </a:rPr>
              <a:t> Governed by </a:t>
            </a:r>
            <a:br>
              <a:rPr lang="en-US" sz="4000" b="1" dirty="0">
                <a:solidFill>
                  <a:schemeClr val="bg1"/>
                </a:solidFill>
              </a:rPr>
            </a:br>
            <a:r>
              <a:rPr lang="en-US" sz="4000" b="1" dirty="0">
                <a:solidFill>
                  <a:schemeClr val="bg1"/>
                </a:solidFill>
              </a:rPr>
              <a:t>Chapter 232D</a:t>
            </a:r>
            <a:br>
              <a:rPr lang="en-US" sz="3600" b="1" dirty="0">
                <a:solidFill>
                  <a:schemeClr val="bg1"/>
                </a:solidFill>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724347"/>
            <a:ext cx="9144000" cy="3839172"/>
          </a:xfrm>
        </p:spPr>
        <p:txBody>
          <a:bodyPr>
            <a:normAutofit/>
          </a:bodyPr>
          <a:lstStyle/>
          <a:p>
            <a:pPr algn="l"/>
            <a:endParaRPr lang="en-US" dirty="0"/>
          </a:p>
          <a:p>
            <a:pPr algn="l"/>
            <a:r>
              <a:rPr lang="en-US" dirty="0"/>
              <a:t>HF 591 provides</a:t>
            </a:r>
            <a:br>
              <a:rPr lang="en-US" dirty="0"/>
            </a:br>
            <a:endParaRPr lang="en-US" dirty="0"/>
          </a:p>
          <a:p>
            <a:pPr marL="342900" indent="-342900" algn="l">
              <a:buFont typeface="Wingdings" panose="05000000000000000000" pitchFamily="2" charset="2"/>
              <a:buChar char="Ø"/>
            </a:pPr>
            <a:r>
              <a:rPr lang="en-US" dirty="0"/>
              <a:t>Petitioner for minor conservatorship governed by probate code chapter 633 [§ 232D.105(1)]</a:t>
            </a:r>
          </a:p>
          <a:p>
            <a:pPr marL="342900" indent="-342900" algn="l">
              <a:buFont typeface="Wingdings" panose="05000000000000000000" pitchFamily="2" charset="2"/>
              <a:buChar char="Ø"/>
            </a:pPr>
            <a:r>
              <a:rPr lang="en-US" dirty="0"/>
              <a:t>Petition for minor guardianship and minor conservatorship shall not be combined [§ 232D.105(2)]</a:t>
            </a:r>
          </a:p>
          <a:p>
            <a:pPr marL="342900" indent="-342900" algn="l">
              <a:buFont typeface="Wingdings" panose="05000000000000000000" pitchFamily="2" charset="2"/>
              <a:buChar char="Ø"/>
            </a:pPr>
            <a:r>
              <a:rPr lang="en-US" dirty="0"/>
              <a:t>If guardianship involves Indian child proceeding is subject to Iowa Indian Child Welfare Act [§ 232D.105(3)]</a:t>
            </a:r>
          </a:p>
          <a:p>
            <a:pPr marL="342900" indent="-342900" algn="l">
              <a:buFont typeface="Wingdings" panose="05000000000000000000" pitchFamily="2" charset="2"/>
              <a:buChar char="Ø"/>
            </a:pPr>
            <a:endParaRPr lang="en-US" dirty="0"/>
          </a:p>
        </p:txBody>
      </p:sp>
      <p:sp>
        <p:nvSpPr>
          <p:cNvPr id="2" name="Slide Number Placeholder 1">
            <a:extLst>
              <a:ext uri="{FF2B5EF4-FFF2-40B4-BE49-F238E27FC236}">
                <a16:creationId xmlns:a16="http://schemas.microsoft.com/office/drawing/2014/main" id="{6CDEC6AE-51E4-43FD-8650-E56D7741203E}"/>
              </a:ext>
            </a:extLst>
          </p:cNvPr>
          <p:cNvSpPr>
            <a:spLocks noGrp="1"/>
          </p:cNvSpPr>
          <p:nvPr>
            <p:ph type="sldNum" sz="quarter" idx="12"/>
          </p:nvPr>
        </p:nvSpPr>
        <p:spPr/>
        <p:txBody>
          <a:bodyPr/>
          <a:lstStyle/>
          <a:p>
            <a:fld id="{F53A83E6-19DD-4CAA-8BBC-D857ED2122F3}" type="slidenum">
              <a:rPr lang="en-US" smtClean="0"/>
              <a:t>16</a:t>
            </a:fld>
            <a:endParaRPr lang="en-US"/>
          </a:p>
        </p:txBody>
      </p:sp>
    </p:spTree>
    <p:extLst>
      <p:ext uri="{BB962C8B-B14F-4D97-AF65-F5344CB8AC3E}">
        <p14:creationId xmlns:p14="http://schemas.microsoft.com/office/powerpoint/2010/main" val="333721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2"/>
            <a:ext cx="12192000" cy="224357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3241963"/>
          </a:xfrm>
        </p:spPr>
        <p:txBody>
          <a:bodyPr anchor="ctr">
            <a:normAutofit/>
          </a:bodyPr>
          <a:lstStyle/>
          <a:p>
            <a:r>
              <a:rPr lang="en-US" sz="3600" b="1" dirty="0">
                <a:solidFill>
                  <a:schemeClr val="bg1"/>
                </a:solidFill>
              </a:rPr>
              <a:t>Transfer of Minor Guardianship to Juvenile Court: Judicial Branch Implementation</a:t>
            </a:r>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997725"/>
            <a:ext cx="9144000" cy="3565794"/>
          </a:xfrm>
        </p:spPr>
        <p:txBody>
          <a:bodyPr>
            <a:normAutofit/>
          </a:bodyPr>
          <a:lstStyle/>
          <a:p>
            <a:pPr marL="342900" indent="-342900" algn="l">
              <a:buFont typeface="Wingdings" panose="05000000000000000000" pitchFamily="2" charset="2"/>
              <a:buChar char="Ø"/>
            </a:pPr>
            <a:endParaRPr lang="en-US" dirty="0"/>
          </a:p>
          <a:p>
            <a:pPr marL="342900" indent="-342900" algn="l">
              <a:buFont typeface="Wingdings" panose="05000000000000000000" pitchFamily="2" charset="2"/>
              <a:buChar char="Ø"/>
            </a:pPr>
            <a:r>
              <a:rPr lang="en-US" dirty="0"/>
              <a:t>HF 591 had a delayed effective January 1, 2020 to allow transition planning</a:t>
            </a:r>
            <a:br>
              <a:rPr lang="en-US" dirty="0"/>
            </a:br>
            <a:endParaRPr lang="en-US" dirty="0"/>
          </a:p>
        </p:txBody>
      </p:sp>
      <p:sp>
        <p:nvSpPr>
          <p:cNvPr id="2" name="Slide Number Placeholder 1">
            <a:extLst>
              <a:ext uri="{FF2B5EF4-FFF2-40B4-BE49-F238E27FC236}">
                <a16:creationId xmlns:a16="http://schemas.microsoft.com/office/drawing/2014/main" id="{38F39A03-BDC9-47A5-BA9C-0A0B53218EC3}"/>
              </a:ext>
            </a:extLst>
          </p:cNvPr>
          <p:cNvSpPr>
            <a:spLocks noGrp="1"/>
          </p:cNvSpPr>
          <p:nvPr>
            <p:ph type="sldNum" sz="quarter" idx="12"/>
          </p:nvPr>
        </p:nvSpPr>
        <p:spPr/>
        <p:txBody>
          <a:bodyPr/>
          <a:lstStyle/>
          <a:p>
            <a:fld id="{F53A83E6-19DD-4CAA-8BBC-D857ED2122F3}" type="slidenum">
              <a:rPr lang="en-US" smtClean="0"/>
              <a:t>17</a:t>
            </a:fld>
            <a:endParaRPr lang="en-US"/>
          </a:p>
        </p:txBody>
      </p:sp>
    </p:spTree>
    <p:extLst>
      <p:ext uri="{BB962C8B-B14F-4D97-AF65-F5344CB8AC3E}">
        <p14:creationId xmlns:p14="http://schemas.microsoft.com/office/powerpoint/2010/main" val="3522500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4690752"/>
          </a:xfrm>
        </p:spPr>
        <p:txBody>
          <a:bodyPr anchor="ctr">
            <a:normAutofit/>
          </a:bodyPr>
          <a:lstStyle/>
          <a:p>
            <a:r>
              <a:rPr lang="en-US" sz="3600" b="1" dirty="0"/>
              <a:t>Basis for Opening Minor Guardianship</a:t>
            </a:r>
            <a:br>
              <a:rPr lang="en-US" sz="4000" b="1" dirty="0">
                <a:latin typeface="+mn-lt"/>
              </a:rPr>
            </a:br>
            <a:endParaRPr lang="en-US" sz="1800" dirty="0">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4907756"/>
            <a:ext cx="9144000" cy="1655762"/>
          </a:xfrm>
        </p:spPr>
        <p:txBody>
          <a:bodyPr/>
          <a:lstStyle/>
          <a:p>
            <a:r>
              <a:rPr lang="en-US" b="1" dirty="0"/>
              <a:t>Institute on Guardianship and Conservatorship</a:t>
            </a:r>
          </a:p>
        </p:txBody>
      </p:sp>
      <p:sp>
        <p:nvSpPr>
          <p:cNvPr id="2" name="Slide Number Placeholder 1">
            <a:extLst>
              <a:ext uri="{FF2B5EF4-FFF2-40B4-BE49-F238E27FC236}">
                <a16:creationId xmlns:a16="http://schemas.microsoft.com/office/drawing/2014/main" id="{E3CB4320-6EB7-47BA-ADEF-A674B91C74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005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Basis for Opening Guardianship: Termination of Parental Rights and CINA cases</a:t>
            </a: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lgn="l">
              <a:buFont typeface="Wingdings" panose="05000000000000000000" pitchFamily="2" charset="2"/>
              <a:buChar char="Ø"/>
            </a:pPr>
            <a:r>
              <a:rPr lang="en-US" sz="2800" dirty="0"/>
              <a:t>Court authorized to open guardianship if all parental rights have been terminated [§232D.201(1)]</a:t>
            </a:r>
          </a:p>
          <a:p>
            <a:pPr marL="342900" indent="-342900" algn="l">
              <a:buFont typeface="Wingdings" panose="05000000000000000000" pitchFamily="2" charset="2"/>
              <a:buChar char="Ø"/>
            </a:pPr>
            <a:r>
              <a:rPr lang="en-US" sz="2800" dirty="0"/>
              <a:t>Court authorized to appoint guardian for minor in CINA cases [§232D.201(2)]</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56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8A33-08E1-4435-935A-829B270BB567}"/>
              </a:ext>
            </a:extLst>
          </p:cNvPr>
          <p:cNvSpPr>
            <a:spLocks noGrp="1"/>
          </p:cNvSpPr>
          <p:nvPr>
            <p:ph type="title"/>
          </p:nvPr>
        </p:nvSpPr>
        <p:spPr>
          <a:xfrm>
            <a:off x="838200" y="256494"/>
            <a:ext cx="10515600" cy="771697"/>
          </a:xfrm>
        </p:spPr>
        <p:txBody>
          <a:bodyPr>
            <a:normAutofit fontScale="90000"/>
          </a:bodyPr>
          <a:lstStyle/>
          <a:p>
            <a:pPr algn="ctr"/>
            <a:r>
              <a:rPr lang="en-US" b="1" dirty="0">
                <a:solidFill>
                  <a:schemeClr val="bg1"/>
                </a:solidFill>
                <a:latin typeface="+mn-lt"/>
              </a:rPr>
              <a:t>Enactment of House File 591 and House File 610</a:t>
            </a:r>
          </a:p>
        </p:txBody>
      </p:sp>
      <p:sp>
        <p:nvSpPr>
          <p:cNvPr id="3" name="Content Placeholder 2">
            <a:extLst>
              <a:ext uri="{FF2B5EF4-FFF2-40B4-BE49-F238E27FC236}">
                <a16:creationId xmlns:a16="http://schemas.microsoft.com/office/drawing/2014/main" id="{9373CD4B-4EDB-48EC-B30A-1DECE321F08E}"/>
              </a:ext>
            </a:extLst>
          </p:cNvPr>
          <p:cNvSpPr>
            <a:spLocks noGrp="1"/>
          </p:cNvSpPr>
          <p:nvPr>
            <p:ph idx="1"/>
          </p:nvPr>
        </p:nvSpPr>
        <p:spPr>
          <a:xfrm>
            <a:off x="761082" y="1289909"/>
            <a:ext cx="10515600" cy="4912587"/>
          </a:xfrm>
        </p:spPr>
        <p:txBody>
          <a:bodyPr/>
          <a:lstStyle/>
          <a:p>
            <a:r>
              <a:rPr lang="en-US" dirty="0">
                <a:solidFill>
                  <a:schemeClr val="bg1"/>
                </a:solidFill>
              </a:rPr>
              <a:t>HF 591, governing minor guardianships, passed the House and Senate unanimously on a bipartisan basis.</a:t>
            </a:r>
          </a:p>
          <a:p>
            <a:endParaRPr lang="en-US" dirty="0">
              <a:solidFill>
                <a:schemeClr val="bg1"/>
              </a:solidFill>
            </a:endParaRPr>
          </a:p>
          <a:p>
            <a:r>
              <a:rPr lang="en-US" dirty="0">
                <a:solidFill>
                  <a:schemeClr val="bg1"/>
                </a:solidFill>
              </a:rPr>
              <a:t>HF 610, a companion bill governing the opening and administration of adult and minor conservatorships and adult guardianships, also passed unanimously.</a:t>
            </a:r>
            <a:br>
              <a:rPr lang="en-US" dirty="0">
                <a:solidFill>
                  <a:schemeClr val="bg1"/>
                </a:solidFill>
              </a:rPr>
            </a:br>
            <a:endParaRPr lang="en-US" dirty="0">
              <a:solidFill>
                <a:schemeClr val="bg1"/>
              </a:solidFill>
            </a:endParaRPr>
          </a:p>
          <a:p>
            <a:r>
              <a:rPr lang="en-US" dirty="0">
                <a:solidFill>
                  <a:schemeClr val="bg1"/>
                </a:solidFill>
              </a:rPr>
              <a:t>On May 1, 2019, the Governor signed HF 591 and HF 610 into law.</a:t>
            </a:r>
            <a:br>
              <a:rPr lang="en-US" dirty="0">
                <a:solidFill>
                  <a:schemeClr val="bg1"/>
                </a:solidFill>
              </a:rPr>
            </a:br>
            <a:endParaRPr lang="en-US" dirty="0">
              <a:solidFill>
                <a:schemeClr val="bg1"/>
              </a:solidFill>
            </a:endParaRPr>
          </a:p>
          <a:p>
            <a:r>
              <a:rPr lang="en-US" dirty="0">
                <a:solidFill>
                  <a:schemeClr val="bg1"/>
                </a:solidFill>
              </a:rPr>
              <a:t>The effective date of HF 591 and HF 610 was January 1, 2020.</a:t>
            </a:r>
          </a:p>
          <a:p>
            <a:pPr marL="692150"/>
            <a:endParaRPr lang="en-US" dirty="0"/>
          </a:p>
        </p:txBody>
      </p:sp>
    </p:spTree>
    <p:extLst>
      <p:ext uri="{BB962C8B-B14F-4D97-AF65-F5344CB8AC3E}">
        <p14:creationId xmlns:p14="http://schemas.microsoft.com/office/powerpoint/2010/main" val="426921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solidFill>
                  <a:schemeClr val="tx1"/>
                </a:solidFill>
              </a:rPr>
              <a:t>Basis for Opening Guardianship: </a:t>
            </a:r>
            <a:br>
              <a:rPr lang="en-US" sz="3600" b="1" dirty="0">
                <a:solidFill>
                  <a:schemeClr val="tx1"/>
                </a:solidFill>
              </a:rPr>
            </a:br>
            <a:r>
              <a:rPr lang="en-US" sz="3600" b="1" dirty="0">
                <a:solidFill>
                  <a:schemeClr val="tx1"/>
                </a:solidFill>
              </a:rPr>
              <a:t>Death of Parent</a:t>
            </a:r>
            <a:endParaRPr lang="en-US" sz="1800" dirty="0">
              <a:solidFill>
                <a:schemeClr val="tx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lgn="l">
              <a:buFont typeface="Wingdings" panose="05000000000000000000" pitchFamily="2" charset="2"/>
              <a:buChar char="Ø"/>
            </a:pPr>
            <a:r>
              <a:rPr lang="en-US" sz="2800" dirty="0"/>
              <a:t>Court authorized to open minor guardianship if both parents deceased [§ 232D.201]</a:t>
            </a:r>
          </a:p>
          <a:p>
            <a:pPr marL="342900" indent="-342900">
              <a:buFont typeface="Wingdings" panose="05000000000000000000" pitchFamily="2" charset="2"/>
              <a:buChar char="Ø"/>
            </a:pPr>
            <a:r>
              <a:rPr lang="en-US" sz="2800" dirty="0"/>
              <a:t>In appointing a guardian for a minor whose parents are deceased, the court shall give preference to a person, if qualified and suitable, nominated as guardian for a minor by a will that was executed by the parent or parents having legal custody of the minor at the time of the parent’s or parents’ death, and that was admitted to probate under chapter 633 [§ 232D.202]</a:t>
            </a:r>
          </a:p>
        </p:txBody>
      </p:sp>
      <p:sp>
        <p:nvSpPr>
          <p:cNvPr id="2" name="Slide Number Placeholder 1">
            <a:extLst>
              <a:ext uri="{FF2B5EF4-FFF2-40B4-BE49-F238E27FC236}">
                <a16:creationId xmlns:a16="http://schemas.microsoft.com/office/drawing/2014/main" id="{86FC7F60-8563-441A-9164-AA8028290B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065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solidFill>
                  <a:schemeClr val="tx1"/>
                </a:solidFill>
              </a:rPr>
              <a:t>Basis for Opening Guardianship:</a:t>
            </a:r>
            <a:br>
              <a:rPr lang="en-US" sz="3600" b="1" dirty="0">
                <a:solidFill>
                  <a:schemeClr val="tx1"/>
                </a:solidFill>
              </a:rPr>
            </a:br>
            <a:r>
              <a:rPr lang="en-US" sz="3600" b="1" dirty="0">
                <a:solidFill>
                  <a:schemeClr val="tx1"/>
                </a:solidFill>
              </a:rPr>
              <a:t>Guardianship with Parental Consent</a:t>
            </a:r>
            <a:endParaRPr lang="en-US" sz="1800" dirty="0">
              <a:solidFill>
                <a:schemeClr val="tx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lgn="l">
              <a:buFont typeface="Wingdings" panose="05000000000000000000" pitchFamily="2" charset="2"/>
              <a:buChar char="Ø"/>
            </a:pPr>
            <a:r>
              <a:rPr lang="en-US" sz="2400" dirty="0"/>
              <a:t>The court may appoint a guardian for a minor if the court finds all of the following:</a:t>
            </a:r>
          </a:p>
          <a:p>
            <a:pPr marL="800100" lvl="1" indent="-342900" algn="l">
              <a:buFont typeface="Courier New" panose="02070309020205020404" pitchFamily="49" charset="0"/>
              <a:buChar char="o"/>
            </a:pPr>
            <a:r>
              <a:rPr lang="en-US" sz="2000" dirty="0"/>
              <a:t>The parent or parents having legal custody of the minor understand the nature of the guardianship and knowingly and voluntarily consent to the guardianship.</a:t>
            </a:r>
          </a:p>
          <a:p>
            <a:pPr marL="800100" lvl="1" indent="-342900" algn="l">
              <a:buFont typeface="Courier New" panose="02070309020205020404" pitchFamily="49" charset="0"/>
              <a:buChar char="o"/>
            </a:pPr>
            <a:r>
              <a:rPr lang="en-US" sz="2000" dirty="0"/>
              <a:t>The minor is in need of a guardianship because of any one of the following:</a:t>
            </a:r>
          </a:p>
          <a:p>
            <a:pPr marL="1257300" lvl="2" indent="-342900" algn="l">
              <a:buFont typeface="+mj-lt"/>
              <a:buAutoNum type="arabicPeriod"/>
            </a:pPr>
            <a:r>
              <a:rPr lang="en-US" sz="1800" dirty="0"/>
              <a:t>The parent having legal custody of the minor has a physical or mental illness that prevents the parent from providing care and supervision of the child</a:t>
            </a:r>
          </a:p>
          <a:p>
            <a:pPr marL="1257300" lvl="2" indent="-342900" algn="l">
              <a:buFont typeface="+mj-lt"/>
              <a:buAutoNum type="arabicPeriod"/>
            </a:pPr>
            <a:r>
              <a:rPr lang="en-US" sz="1800" dirty="0"/>
              <a:t>The parent having legal custody of the minor is incarcerated or imprisoned</a:t>
            </a:r>
          </a:p>
          <a:p>
            <a:pPr marL="1257300" lvl="2" indent="-342900" algn="l">
              <a:buFont typeface="+mj-lt"/>
              <a:buAutoNum type="arabicPeriod"/>
            </a:pPr>
            <a:r>
              <a:rPr lang="en-US" sz="1800" dirty="0"/>
              <a:t>The parent having legal custody of the minor is on active military duty</a:t>
            </a:r>
          </a:p>
          <a:p>
            <a:pPr marL="1257300" lvl="2" indent="-342900" algn="l">
              <a:buFont typeface="+mj-lt"/>
              <a:buAutoNum type="arabicPeriod"/>
            </a:pPr>
            <a:r>
              <a:rPr lang="en-US" sz="1800" u="sng" dirty="0"/>
              <a:t>The minor is in need of a guardianship for some other reason constituting good cause shown</a:t>
            </a:r>
          </a:p>
          <a:p>
            <a:pPr marL="800100" lvl="1" indent="-342900" algn="l">
              <a:buFont typeface="Courier New" panose="02070309020205020404" pitchFamily="49" charset="0"/>
              <a:buChar char="o"/>
            </a:pPr>
            <a:r>
              <a:rPr lang="en-US" sz="2000" dirty="0"/>
              <a:t>Appointment of a guardian for the minor is in the best interest of the minor.</a:t>
            </a:r>
          </a:p>
          <a:p>
            <a:pPr marL="457200" lvl="1" indent="0">
              <a:buNone/>
            </a:pPr>
            <a:r>
              <a:rPr lang="en-US" sz="2400" dirty="0"/>
              <a:t> [§ 232D.203]</a:t>
            </a:r>
          </a:p>
        </p:txBody>
      </p:sp>
      <p:sp>
        <p:nvSpPr>
          <p:cNvPr id="2" name="Slide Number Placeholder 1">
            <a:extLst>
              <a:ext uri="{FF2B5EF4-FFF2-40B4-BE49-F238E27FC236}">
                <a16:creationId xmlns:a16="http://schemas.microsoft.com/office/drawing/2014/main" id="{F9688FB2-1CFD-4227-8004-6566E66DA3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52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solidFill>
                  <a:schemeClr val="tx1"/>
                </a:solidFill>
              </a:rPr>
              <a:t>Basis for Opening Guardianship:</a:t>
            </a:r>
            <a:br>
              <a:rPr lang="en-US" sz="3600" b="1" dirty="0">
                <a:solidFill>
                  <a:schemeClr val="tx1"/>
                </a:solidFill>
              </a:rPr>
            </a:br>
            <a:r>
              <a:rPr lang="en-US" sz="3600" b="1" dirty="0">
                <a:solidFill>
                  <a:schemeClr val="tx1"/>
                </a:solidFill>
              </a:rPr>
              <a:t>Guardianship with Parental Consent, cont.</a:t>
            </a:r>
            <a:endParaRPr lang="en-US" sz="1800" dirty="0">
              <a:solidFill>
                <a:schemeClr val="tx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lgn="l">
              <a:buFont typeface="Wingdings" panose="05000000000000000000" pitchFamily="2" charset="2"/>
              <a:buChar char="Ø"/>
            </a:pPr>
            <a:r>
              <a:rPr lang="en-US" sz="1900" dirty="0"/>
              <a:t>If the guardianship petition requests a guardianship with parental consent, the petition shall include an affidavit signed by the parent or parents verifying that the parent or parents knowingly and voluntarily consent to the guardianship. The consent required by this subsection shall be on a form prescribed by the judicial branch.</a:t>
            </a:r>
          </a:p>
          <a:p>
            <a:pPr marL="342900" indent="-342900" algn="l">
              <a:buFont typeface="Wingdings" panose="05000000000000000000" pitchFamily="2" charset="2"/>
              <a:buChar char="Ø"/>
            </a:pPr>
            <a:r>
              <a:rPr lang="en-US" sz="1900" dirty="0"/>
              <a:t>On or before the date of the hearing on the petition, the parent or parents and the proposed guardian shall file an agreement with the court. This agreement shall state the following:</a:t>
            </a:r>
          </a:p>
          <a:p>
            <a:pPr marL="800100" lvl="1" indent="-342900" algn="l">
              <a:buFont typeface="Courier New" panose="02070309020205020404" pitchFamily="49" charset="0"/>
              <a:buChar char="o"/>
            </a:pPr>
            <a:r>
              <a:rPr lang="en-US" sz="1600" dirty="0"/>
              <a:t>the responsibilities of the guardian,</a:t>
            </a:r>
          </a:p>
          <a:p>
            <a:pPr marL="800100" lvl="1" indent="-342900" algn="l">
              <a:buFont typeface="Courier New" panose="02070309020205020404" pitchFamily="49" charset="0"/>
              <a:buChar char="o"/>
            </a:pPr>
            <a:r>
              <a:rPr lang="en-US" sz="1600" dirty="0"/>
              <a:t>the responsibilities of the parent or parents,</a:t>
            </a:r>
          </a:p>
          <a:p>
            <a:pPr marL="800100" lvl="1" indent="-342900" algn="l">
              <a:buFont typeface="Courier New" panose="02070309020205020404" pitchFamily="49" charset="0"/>
              <a:buChar char="o"/>
            </a:pPr>
            <a:r>
              <a:rPr lang="en-US" sz="1600" dirty="0"/>
              <a:t>the expected duration of the guardianship, if known.</a:t>
            </a:r>
          </a:p>
          <a:p>
            <a:pPr marL="342900" indent="-342900" algn="l">
              <a:buFont typeface="Wingdings" panose="05000000000000000000" pitchFamily="2" charset="2"/>
              <a:buChar char="Ø"/>
            </a:pPr>
            <a:r>
              <a:rPr lang="en-US" sz="1800" dirty="0"/>
              <a:t>If the court grants the petition, it shall approve the guardianship agreement between the custodial parent and the proposed guardian and incorporate its terms by reference unless the court finds the agreement was not reached knowingly and voluntarily or is not in the best interests of the child.</a:t>
            </a:r>
          </a:p>
          <a:p>
            <a:pPr marL="346075" lvl="1" indent="0">
              <a:buNone/>
            </a:pPr>
            <a:r>
              <a:rPr lang="en-US" dirty="0"/>
              <a:t>[§ 232D.203]</a:t>
            </a:r>
          </a:p>
        </p:txBody>
      </p:sp>
      <p:sp>
        <p:nvSpPr>
          <p:cNvPr id="2" name="Slide Number Placeholder 1">
            <a:extLst>
              <a:ext uri="{FF2B5EF4-FFF2-40B4-BE49-F238E27FC236}">
                <a16:creationId xmlns:a16="http://schemas.microsoft.com/office/drawing/2014/main" id="{9F2AFA92-2545-4BDA-A612-575E7F264E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81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solidFill>
                  <a:schemeClr val="tx1"/>
                </a:solidFill>
              </a:rPr>
              <a:t>Basis for Opening Guardianship:</a:t>
            </a:r>
            <a:br>
              <a:rPr lang="en-US" sz="3600" b="1" dirty="0">
                <a:solidFill>
                  <a:schemeClr val="tx1"/>
                </a:solidFill>
              </a:rPr>
            </a:br>
            <a:r>
              <a:rPr lang="en-US" sz="3600" b="1" dirty="0">
                <a:solidFill>
                  <a:schemeClr val="tx1"/>
                </a:solidFill>
              </a:rPr>
              <a:t>Guardianship Without Parental Consent</a:t>
            </a:r>
            <a:endParaRPr lang="en-US" sz="1800" dirty="0">
              <a:solidFill>
                <a:schemeClr val="tx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lgn="l">
              <a:buFont typeface="Wingdings" panose="05000000000000000000" pitchFamily="2" charset="2"/>
              <a:buChar char="Ø"/>
            </a:pPr>
            <a:r>
              <a:rPr lang="en-US" sz="2800" dirty="0"/>
              <a:t>Establishment of a minor guardianship without parental consent is authorized provided certain requirements are met.</a:t>
            </a:r>
          </a:p>
          <a:p>
            <a:pPr marL="342900" indent="-342900" algn="l">
              <a:buFont typeface="Wingdings" panose="05000000000000000000" pitchFamily="2" charset="2"/>
              <a:buChar char="Ø"/>
            </a:pPr>
            <a:r>
              <a:rPr lang="en-US" sz="2800" dirty="0"/>
              <a:t>The rationale for such guardianships is that they may constitute an appropriate and less drastic alternative to a CINA adjudication or the termination of parental rights, and they may be appropriate when grounds for a CINA adjudication or termination of parental rights are lacking, but the requirements for a guardianship are met.</a:t>
            </a:r>
          </a:p>
        </p:txBody>
      </p:sp>
      <p:sp>
        <p:nvSpPr>
          <p:cNvPr id="2" name="Slide Number Placeholder 1">
            <a:extLst>
              <a:ext uri="{FF2B5EF4-FFF2-40B4-BE49-F238E27FC236}">
                <a16:creationId xmlns:a16="http://schemas.microsoft.com/office/drawing/2014/main" id="{9F2AFA92-2545-4BDA-A612-575E7F264E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149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solidFill>
                  <a:schemeClr val="tx1"/>
                </a:solidFill>
              </a:rPr>
              <a:t>Basis for Opening Guardianship:</a:t>
            </a:r>
            <a:br>
              <a:rPr lang="en-US" sz="3600" b="1" dirty="0">
                <a:solidFill>
                  <a:schemeClr val="tx1"/>
                </a:solidFill>
              </a:rPr>
            </a:br>
            <a:r>
              <a:rPr lang="en-US" sz="3600" b="1" dirty="0">
                <a:solidFill>
                  <a:schemeClr val="tx1"/>
                </a:solidFill>
              </a:rPr>
              <a:t>Guardianship Without Parental Consent, cont.</a:t>
            </a:r>
            <a:endParaRPr lang="en-US" sz="1800" dirty="0">
              <a:solidFill>
                <a:schemeClr val="tx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800100" lvl="1" indent="-342900" algn="l">
              <a:buFont typeface="Wingdings" panose="05000000000000000000" pitchFamily="2" charset="2"/>
              <a:buChar char="Ø"/>
            </a:pPr>
            <a:r>
              <a:rPr lang="en-US" sz="2800" dirty="0"/>
              <a:t>The court may appoint a guardian for a minor without the consent of the parent or parents having legal custody of the minor if the court finds by clear and convincing evidence all of the following:</a:t>
            </a:r>
          </a:p>
          <a:p>
            <a:pPr marL="1200150" lvl="2" indent="-285750" algn="l">
              <a:buFont typeface="Courier New" panose="02070309020205020404" pitchFamily="49" charset="0"/>
              <a:buChar char="o"/>
            </a:pPr>
            <a:r>
              <a:rPr lang="en-US" sz="2400" dirty="0"/>
              <a:t>there is a person serving as a de facto guardian of the minor,</a:t>
            </a:r>
          </a:p>
          <a:p>
            <a:pPr marL="1200150" lvl="2" indent="-285750">
              <a:buFont typeface="Courier New" panose="02070309020205020404" pitchFamily="49" charset="0"/>
              <a:buChar char="o"/>
            </a:pPr>
            <a:r>
              <a:rPr lang="en-US" sz="2400" dirty="0"/>
              <a:t>there has been “a demonstrated lack of consistent parental participation in the life of the minor by the parent”,</a:t>
            </a:r>
          </a:p>
          <a:p>
            <a:pPr marL="1200150" lvl="2" indent="-285750">
              <a:buFont typeface="Courier New" panose="02070309020205020404" pitchFamily="49" charset="0"/>
              <a:buChar char="o"/>
            </a:pPr>
            <a:r>
              <a:rPr lang="en-US" sz="2400" dirty="0"/>
              <a:t>guardianship is in the child’s best interests.</a:t>
            </a:r>
          </a:p>
          <a:p>
            <a:pPr marL="914400" lvl="2" indent="0">
              <a:buNone/>
            </a:pPr>
            <a:r>
              <a:rPr lang="en-US" sz="2800" dirty="0"/>
              <a:t>[§ 232D.204]</a:t>
            </a:r>
          </a:p>
        </p:txBody>
      </p:sp>
      <p:sp>
        <p:nvSpPr>
          <p:cNvPr id="2" name="Slide Number Placeholder 1">
            <a:extLst>
              <a:ext uri="{FF2B5EF4-FFF2-40B4-BE49-F238E27FC236}">
                <a16:creationId xmlns:a16="http://schemas.microsoft.com/office/drawing/2014/main" id="{9BDBF5B0-B88D-4C4C-AF2D-3456EFE0C9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26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solidFill>
                  <a:schemeClr val="tx1"/>
                </a:solidFill>
              </a:rPr>
              <a:t>Basis for Opening Guardianship:</a:t>
            </a:r>
            <a:br>
              <a:rPr lang="en-US" sz="3600" b="1" dirty="0">
                <a:solidFill>
                  <a:schemeClr val="tx1"/>
                </a:solidFill>
              </a:rPr>
            </a:br>
            <a:r>
              <a:rPr lang="en-US" sz="3600" b="1" dirty="0">
                <a:solidFill>
                  <a:schemeClr val="tx1"/>
                </a:solidFill>
              </a:rPr>
              <a:t>Guardianship Without Parental Consent, cont.</a:t>
            </a:r>
            <a:endParaRPr lang="en-US" sz="1800" dirty="0">
              <a:solidFill>
                <a:schemeClr val="tx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800100" lvl="1" indent="-342900" algn="l">
              <a:buFont typeface="Wingdings" panose="05000000000000000000" pitchFamily="2" charset="2"/>
              <a:buChar char="Ø"/>
            </a:pPr>
            <a:r>
              <a:rPr lang="en-US" sz="2400" dirty="0"/>
              <a:t>In determining whether a parent has demonstrated a lack of consistent participation in the minor’s life, the court may consider all of the following:</a:t>
            </a:r>
          </a:p>
          <a:p>
            <a:pPr marL="1257300" lvl="2" indent="-342900" algn="l">
              <a:buFont typeface="Courier New" panose="02070309020205020404" pitchFamily="49" charset="0"/>
              <a:buChar char="o"/>
            </a:pPr>
            <a:r>
              <a:rPr lang="en-US" sz="2000" dirty="0"/>
              <a:t>The intent of the parent in placing the custody, care, and supervision of the minor with the person petitioning as a de facto guardian and the facts and circumstances regarding such placement</a:t>
            </a:r>
          </a:p>
          <a:p>
            <a:pPr marL="1257300" lvl="2" indent="-342900" algn="l">
              <a:buFont typeface="Courier New" panose="02070309020205020404" pitchFamily="49" charset="0"/>
              <a:buChar char="o"/>
            </a:pPr>
            <a:r>
              <a:rPr lang="en-US" sz="2000" dirty="0"/>
              <a:t>The amount of communication and visitation of the parent with the minor during the alleged de facto guardianship</a:t>
            </a:r>
          </a:p>
          <a:p>
            <a:pPr marL="1257300" lvl="2" indent="-342900" algn="l">
              <a:buFont typeface="Courier New" panose="02070309020205020404" pitchFamily="49" charset="0"/>
              <a:buChar char="o"/>
            </a:pPr>
            <a:r>
              <a:rPr lang="en-US" sz="2000" dirty="0"/>
              <a:t>Any refusal of the parent to comply with conditions for retaining custody of the minor set forth in any previous court orders</a:t>
            </a:r>
          </a:p>
          <a:p>
            <a:pPr marL="914400" lvl="2" indent="0">
              <a:buNone/>
            </a:pPr>
            <a:r>
              <a:rPr lang="en-US" sz="2400" dirty="0"/>
              <a:t>[§ 232D.202]</a:t>
            </a:r>
          </a:p>
        </p:txBody>
      </p:sp>
      <p:sp>
        <p:nvSpPr>
          <p:cNvPr id="2" name="Slide Number Placeholder 1">
            <a:extLst>
              <a:ext uri="{FF2B5EF4-FFF2-40B4-BE49-F238E27FC236}">
                <a16:creationId xmlns:a16="http://schemas.microsoft.com/office/drawing/2014/main" id="{9BDBF5B0-B88D-4C4C-AF2D-3456EFE0C9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080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solidFill>
                  <a:schemeClr val="tx1"/>
                </a:solidFill>
              </a:rPr>
              <a:t>Basis for Opening Guardianship:</a:t>
            </a:r>
            <a:br>
              <a:rPr lang="en-US" sz="3600" b="1" dirty="0">
                <a:solidFill>
                  <a:schemeClr val="tx1"/>
                </a:solidFill>
              </a:rPr>
            </a:br>
            <a:r>
              <a:rPr lang="en-US" sz="3600" b="1" dirty="0">
                <a:solidFill>
                  <a:schemeClr val="tx1"/>
                </a:solidFill>
              </a:rPr>
              <a:t>Guardianship Without Parental Consent, cont.</a:t>
            </a:r>
            <a:endParaRPr lang="en-US" sz="1800" dirty="0">
              <a:solidFill>
                <a:schemeClr val="tx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800100" lvl="1" indent="-342900" algn="l">
              <a:buFont typeface="Wingdings" panose="05000000000000000000" pitchFamily="2" charset="2"/>
              <a:buChar char="Ø"/>
            </a:pPr>
            <a:r>
              <a:rPr lang="en-US" sz="2800" dirty="0"/>
              <a:t>The court may establish a nonconsensual guardianship if it is shown by clear and convincing evidence that “no parent is willing or able to exercise the power the court would grant to the guardian” and that guardianship is in the minor’s best interests.</a:t>
            </a:r>
          </a:p>
        </p:txBody>
      </p:sp>
      <p:sp>
        <p:nvSpPr>
          <p:cNvPr id="2" name="Slide Number Placeholder 1">
            <a:extLst>
              <a:ext uri="{FF2B5EF4-FFF2-40B4-BE49-F238E27FC236}">
                <a16:creationId xmlns:a16="http://schemas.microsoft.com/office/drawing/2014/main" id="{9BDBF5B0-B88D-4C4C-AF2D-3456EFE0C9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926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solidFill>
                  <a:schemeClr val="tx1"/>
                </a:solidFill>
              </a:rPr>
              <a:t>Basis for Opening Guardianship:</a:t>
            </a:r>
            <a:br>
              <a:rPr lang="en-US" sz="3600" b="1" dirty="0">
                <a:solidFill>
                  <a:schemeClr val="tx1"/>
                </a:solidFill>
              </a:rPr>
            </a:br>
            <a:r>
              <a:rPr lang="en-US" sz="3600" b="1" dirty="0">
                <a:solidFill>
                  <a:schemeClr val="tx1"/>
                </a:solidFill>
              </a:rPr>
              <a:t>Guardianship Without Parental Consent, cont.</a:t>
            </a:r>
            <a:endParaRPr lang="en-US" sz="1800" dirty="0">
              <a:solidFill>
                <a:schemeClr val="tx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lgn="l">
              <a:buFont typeface="Wingdings" panose="05000000000000000000" pitchFamily="2" charset="2"/>
              <a:buChar char="Ø"/>
            </a:pPr>
            <a:r>
              <a:rPr lang="en-US" sz="2800" dirty="0"/>
              <a:t>Authorization of minor guardianship raises complex federal and state constitutional issues.</a:t>
            </a:r>
          </a:p>
        </p:txBody>
      </p:sp>
      <p:sp>
        <p:nvSpPr>
          <p:cNvPr id="2" name="Slide Number Placeholder 1">
            <a:extLst>
              <a:ext uri="{FF2B5EF4-FFF2-40B4-BE49-F238E27FC236}">
                <a16:creationId xmlns:a16="http://schemas.microsoft.com/office/drawing/2014/main" id="{9F2AFA92-2545-4BDA-A612-575E7F264E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510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0"/>
            <a:ext cx="12192000" cy="4572000"/>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1"/>
            <a:ext cx="9144000" cy="4690751"/>
          </a:xfrm>
        </p:spPr>
        <p:txBody>
          <a:bodyPr anchor="ctr">
            <a:normAutofit/>
          </a:bodyPr>
          <a:lstStyle/>
          <a:p>
            <a:r>
              <a:rPr lang="en-US" sz="3600" b="1" dirty="0">
                <a:solidFill>
                  <a:schemeClr val="bg1"/>
                </a:solidFill>
              </a:rPr>
              <a:t>Minor Guardianship Procedures and Proceedings</a:t>
            </a: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4907756"/>
            <a:ext cx="9144000" cy="1655762"/>
          </a:xfrm>
        </p:spPr>
        <p:txBody>
          <a:bodyPr/>
          <a:lstStyle/>
          <a:p>
            <a:r>
              <a:rPr lang="en-US" b="1" dirty="0"/>
              <a:t>Institute on Guardianship and Conservatorship</a:t>
            </a:r>
          </a:p>
        </p:txBody>
      </p:sp>
      <p:sp>
        <p:nvSpPr>
          <p:cNvPr id="2" name="Slide Number Placeholder 1">
            <a:extLst>
              <a:ext uri="{FF2B5EF4-FFF2-40B4-BE49-F238E27FC236}">
                <a16:creationId xmlns:a16="http://schemas.microsoft.com/office/drawing/2014/main" id="{852622B1-04A8-4D04-9233-0D01A42B5B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80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1"/>
            <a:ext cx="12192000" cy="1894787"/>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2224727"/>
          </a:xfrm>
        </p:spPr>
        <p:txBody>
          <a:bodyPr anchor="ctr">
            <a:normAutofit/>
          </a:bodyPr>
          <a:lstStyle/>
          <a:p>
            <a:br>
              <a:rPr lang="en-US" sz="3600" b="1" dirty="0">
                <a:solidFill>
                  <a:schemeClr val="bg1"/>
                </a:solidFill>
              </a:rPr>
            </a:br>
            <a:r>
              <a:rPr lang="en-US" sz="4000" b="1" dirty="0">
                <a:solidFill>
                  <a:schemeClr val="bg1"/>
                </a:solidFill>
              </a:rPr>
              <a:t>Petition: Filing</a:t>
            </a:r>
            <a:br>
              <a:rPr lang="en-US" sz="3600" b="1" dirty="0">
                <a:solidFill>
                  <a:schemeClr val="bg1"/>
                </a:solidFill>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3616037"/>
            <a:ext cx="9144000" cy="2947481"/>
          </a:xfrm>
        </p:spPr>
        <p:txBody>
          <a:bodyPr>
            <a:normAutofit/>
          </a:bodyPr>
          <a:lstStyle/>
          <a:p>
            <a:pPr marL="342900" indent="-342900" algn="l">
              <a:buFont typeface="Wingdings" panose="05000000000000000000" pitchFamily="2" charset="2"/>
              <a:buChar char="Ø"/>
            </a:pPr>
            <a:r>
              <a:rPr lang="en-US" dirty="0"/>
              <a:t>Guardianship for a minor may be filed “by any person with an interest in the welfare of the minor”</a:t>
            </a:r>
            <a:br>
              <a:rPr lang="en-US" dirty="0"/>
            </a:br>
            <a:r>
              <a:rPr lang="en-US" dirty="0"/>
              <a:t>[§ 232D.301(1)]</a:t>
            </a:r>
          </a:p>
        </p:txBody>
      </p:sp>
      <p:sp>
        <p:nvSpPr>
          <p:cNvPr id="2" name="Slide Number Placeholder 1">
            <a:extLst>
              <a:ext uri="{FF2B5EF4-FFF2-40B4-BE49-F238E27FC236}">
                <a16:creationId xmlns:a16="http://schemas.microsoft.com/office/drawing/2014/main" id="{2B8852C1-3D2F-4CF0-8D4D-1CFB379DF9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79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8A33-08E1-4435-935A-829B270BB567}"/>
              </a:ext>
            </a:extLst>
          </p:cNvPr>
          <p:cNvSpPr>
            <a:spLocks noGrp="1"/>
          </p:cNvSpPr>
          <p:nvPr>
            <p:ph type="title"/>
          </p:nvPr>
        </p:nvSpPr>
        <p:spPr>
          <a:xfrm>
            <a:off x="838200" y="256494"/>
            <a:ext cx="10515600" cy="771697"/>
          </a:xfrm>
        </p:spPr>
        <p:txBody>
          <a:bodyPr>
            <a:normAutofit/>
          </a:bodyPr>
          <a:lstStyle/>
          <a:p>
            <a:pPr algn="ctr"/>
            <a:r>
              <a:rPr lang="en-US" b="1" dirty="0">
                <a:solidFill>
                  <a:schemeClr val="bg1"/>
                </a:solidFill>
                <a:latin typeface="+mn-lt"/>
              </a:rPr>
              <a:t>Roadmap</a:t>
            </a:r>
          </a:p>
        </p:txBody>
      </p:sp>
      <p:sp>
        <p:nvSpPr>
          <p:cNvPr id="3" name="Content Placeholder 2">
            <a:extLst>
              <a:ext uri="{FF2B5EF4-FFF2-40B4-BE49-F238E27FC236}">
                <a16:creationId xmlns:a16="http://schemas.microsoft.com/office/drawing/2014/main" id="{9373CD4B-4EDB-48EC-B30A-1DECE321F08E}"/>
              </a:ext>
            </a:extLst>
          </p:cNvPr>
          <p:cNvSpPr>
            <a:spLocks noGrp="1"/>
          </p:cNvSpPr>
          <p:nvPr>
            <p:ph idx="1"/>
          </p:nvPr>
        </p:nvSpPr>
        <p:spPr>
          <a:xfrm>
            <a:off x="761082" y="1289909"/>
            <a:ext cx="10515600" cy="4912587"/>
          </a:xfrm>
        </p:spPr>
        <p:txBody>
          <a:bodyPr>
            <a:normAutofit/>
          </a:bodyPr>
          <a:lstStyle/>
          <a:p>
            <a:r>
              <a:rPr lang="en-US" dirty="0">
                <a:solidFill>
                  <a:schemeClr val="bg1"/>
                </a:solidFill>
              </a:rPr>
              <a:t>Introduction </a:t>
            </a:r>
          </a:p>
          <a:p>
            <a:pPr marL="687388"/>
            <a:r>
              <a:rPr lang="en-US" sz="2400" dirty="0">
                <a:solidFill>
                  <a:schemeClr val="bg1"/>
                </a:solidFill>
              </a:rPr>
              <a:t>Iowa Guardianship and Conservatorship System</a:t>
            </a:r>
          </a:p>
          <a:p>
            <a:pPr marL="687388" indent="-227013"/>
            <a:r>
              <a:rPr lang="en-US" sz="2400" dirty="0">
                <a:solidFill>
                  <a:schemeClr val="bg1"/>
                </a:solidFill>
              </a:rPr>
              <a:t>Iowa Supreme Court Guardianship and Conservatorship Reform Task Force, an Overview</a:t>
            </a:r>
          </a:p>
          <a:p>
            <a:pPr marL="687388" indent="-227013"/>
            <a:r>
              <a:rPr lang="en-US" sz="2400" dirty="0">
                <a:solidFill>
                  <a:schemeClr val="bg1"/>
                </a:solidFill>
              </a:rPr>
              <a:t>HF 591 Goal</a:t>
            </a:r>
          </a:p>
          <a:p>
            <a:endParaRPr lang="en-US" dirty="0">
              <a:solidFill>
                <a:schemeClr val="bg1"/>
              </a:solidFill>
            </a:endParaRPr>
          </a:p>
          <a:p>
            <a:r>
              <a:rPr lang="en-US" dirty="0">
                <a:solidFill>
                  <a:schemeClr val="bg1"/>
                </a:solidFill>
              </a:rPr>
              <a:t>HF 591 Governing Minor Guardianships</a:t>
            </a:r>
          </a:p>
          <a:p>
            <a:pPr lvl="1"/>
            <a:r>
              <a:rPr lang="en-US" dirty="0">
                <a:solidFill>
                  <a:schemeClr val="bg1"/>
                </a:solidFill>
              </a:rPr>
              <a:t>Opening guardianship</a:t>
            </a:r>
          </a:p>
          <a:p>
            <a:pPr lvl="1"/>
            <a:r>
              <a:rPr lang="en-US" dirty="0">
                <a:solidFill>
                  <a:schemeClr val="bg1"/>
                </a:solidFill>
              </a:rPr>
              <a:t>Duties and responsibilities of guardians</a:t>
            </a:r>
          </a:p>
          <a:p>
            <a:pPr marL="692150"/>
            <a:endParaRPr lang="en-US" dirty="0"/>
          </a:p>
        </p:txBody>
      </p:sp>
    </p:spTree>
    <p:extLst>
      <p:ext uri="{BB962C8B-B14F-4D97-AF65-F5344CB8AC3E}">
        <p14:creationId xmlns:p14="http://schemas.microsoft.com/office/powerpoint/2010/main" val="2633278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113121"/>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113121"/>
            <a:ext cx="9144000" cy="2915493"/>
          </a:xfrm>
        </p:spPr>
        <p:txBody>
          <a:bodyPr anchor="ctr">
            <a:normAutofit/>
          </a:bodyPr>
          <a:lstStyle/>
          <a:p>
            <a:r>
              <a:rPr lang="en-US" sz="4000" b="1" dirty="0">
                <a:solidFill>
                  <a:schemeClr val="bg1"/>
                </a:solidFill>
                <a:latin typeface="+mn-lt"/>
              </a:rPr>
              <a:t> </a:t>
            </a:r>
            <a:r>
              <a:rPr lang="en-US" sz="3600" b="1" dirty="0">
                <a:solidFill>
                  <a:schemeClr val="bg1"/>
                </a:solidFill>
              </a:rPr>
              <a:t>Petition: Contents</a:t>
            </a:r>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3616037"/>
            <a:ext cx="9144000" cy="2947481"/>
          </a:xfrm>
        </p:spPr>
        <p:txBody>
          <a:bodyPr>
            <a:normAutofit/>
          </a:bodyPr>
          <a:lstStyle/>
          <a:p>
            <a:pPr marL="342900" indent="-342900" algn="l">
              <a:buFont typeface="Wingdings" panose="05000000000000000000" pitchFamily="2" charset="2"/>
              <a:buChar char="Ø"/>
            </a:pPr>
            <a:r>
              <a:rPr lang="en-US" dirty="0"/>
              <a:t>There is a new requirement that the petition must contain “</a:t>
            </a:r>
            <a:r>
              <a:rPr lang="en-US" i="1" dirty="0"/>
              <a:t>a concise statement</a:t>
            </a:r>
            <a:r>
              <a:rPr lang="en-US" dirty="0"/>
              <a:t>” of the “</a:t>
            </a:r>
            <a:r>
              <a:rPr lang="en-US" i="1" dirty="0"/>
              <a:t>factual basis</a:t>
            </a:r>
            <a:r>
              <a:rPr lang="en-US" dirty="0"/>
              <a:t>” for the petition</a:t>
            </a:r>
            <a:br>
              <a:rPr lang="en-US" dirty="0"/>
            </a:br>
            <a:r>
              <a:rPr lang="en-US" dirty="0"/>
              <a:t>[§ 232D.301(3)]</a:t>
            </a:r>
          </a:p>
        </p:txBody>
      </p:sp>
      <p:sp>
        <p:nvSpPr>
          <p:cNvPr id="2" name="Slide Number Placeholder 1">
            <a:extLst>
              <a:ext uri="{FF2B5EF4-FFF2-40B4-BE49-F238E27FC236}">
                <a16:creationId xmlns:a16="http://schemas.microsoft.com/office/drawing/2014/main" id="{ED6B73A6-B2FE-430A-833D-A9C3F822DB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598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1"/>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1838225"/>
          </a:xfrm>
        </p:spPr>
        <p:txBody>
          <a:bodyPr anchor="ctr">
            <a:normAutofit fontScale="90000"/>
          </a:bodyPr>
          <a:lstStyle/>
          <a:p>
            <a:r>
              <a:rPr lang="en-US" sz="4000" b="1" dirty="0">
                <a:solidFill>
                  <a:schemeClr val="bg1"/>
                </a:solidFill>
                <a:latin typeface="+mn-lt"/>
              </a:rPr>
              <a:t>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rPr>
              <a:t>Petition: Contents</a:t>
            </a:r>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017336"/>
            <a:ext cx="9144000" cy="4704139"/>
          </a:xfrm>
        </p:spPr>
        <p:txBody>
          <a:bodyPr>
            <a:noAutofit/>
          </a:bodyPr>
          <a:lstStyle/>
          <a:p>
            <a:pPr marL="342900" indent="-342900" algn="l">
              <a:buFont typeface="Wingdings" panose="05000000000000000000" pitchFamily="2" charset="2"/>
              <a:buChar char="Ø"/>
            </a:pPr>
            <a:endParaRPr lang="en-US" sz="2000" dirty="0"/>
          </a:p>
          <a:p>
            <a:pPr marL="342900" indent="-342900" algn="l">
              <a:buFont typeface="Wingdings" panose="05000000000000000000" pitchFamily="2" charset="2"/>
              <a:buChar char="Ø"/>
            </a:pPr>
            <a:r>
              <a:rPr lang="en-US" sz="2000" dirty="0"/>
              <a:t>The petition shall list, to the extent known, all of the following:</a:t>
            </a:r>
          </a:p>
          <a:p>
            <a:pPr marL="800100" lvl="1" indent="-342900" algn="l">
              <a:buFont typeface="Courier New" panose="02070309020205020404" pitchFamily="49" charset="0"/>
              <a:buChar char="o"/>
            </a:pPr>
            <a:r>
              <a:rPr lang="en-US" dirty="0"/>
              <a:t>The name, age, and address of the minor who is the subject of the petition</a:t>
            </a:r>
          </a:p>
          <a:p>
            <a:pPr marL="800100" lvl="1" indent="-342900" algn="l">
              <a:buFont typeface="Courier New" panose="02070309020205020404" pitchFamily="49" charset="0"/>
              <a:buChar char="o"/>
            </a:pPr>
            <a:r>
              <a:rPr lang="en-US" dirty="0"/>
              <a:t>The name and address of the petitioner and the petitioner’s relationship to the minor</a:t>
            </a:r>
          </a:p>
          <a:p>
            <a:pPr marL="800100" lvl="1" indent="-342900" algn="l">
              <a:buFont typeface="Courier New" panose="02070309020205020404" pitchFamily="49" charset="0"/>
              <a:buChar char="o"/>
            </a:pPr>
            <a:r>
              <a:rPr lang="en-US" dirty="0"/>
              <a:t>If the petitioner is not the proposed guardian, the name and address of the proposed guardian and the reason the proposed guardian should be selected</a:t>
            </a:r>
          </a:p>
          <a:p>
            <a:pPr marL="800100" lvl="1" indent="-342900" algn="l">
              <a:buFont typeface="Courier New" panose="02070309020205020404" pitchFamily="49" charset="0"/>
              <a:buChar char="o"/>
            </a:pPr>
            <a:r>
              <a:rPr lang="en-US" dirty="0"/>
              <a:t>The name and address, to the extent known and ascertainable, of the following: (1) Any living parents of the minor. (2) Any legal custodian of the minor (3) Any adult who has had the primary care of the minor or with whom the minor has lived for at least six months prior to the filing of the petition</a:t>
            </a:r>
            <a:br>
              <a:rPr lang="en-US" dirty="0"/>
            </a:br>
            <a:r>
              <a:rPr lang="en-US" dirty="0"/>
              <a:t>[§§ 232D.302(2)(a-d)]</a:t>
            </a:r>
          </a:p>
        </p:txBody>
      </p:sp>
      <p:sp>
        <p:nvSpPr>
          <p:cNvPr id="2" name="Slide Number Placeholder 1">
            <a:extLst>
              <a:ext uri="{FF2B5EF4-FFF2-40B4-BE49-F238E27FC236}">
                <a16:creationId xmlns:a16="http://schemas.microsoft.com/office/drawing/2014/main" id="{ED6B73A6-B2FE-430A-833D-A9C3F822DB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435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2"/>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1"/>
            <a:ext cx="9144000" cy="2262432"/>
          </a:xfrm>
        </p:spPr>
        <p:txBody>
          <a:bodyPr anchor="ctr">
            <a:normAutofit fontScale="90000"/>
          </a:bodyPr>
          <a:lstStyle/>
          <a:p>
            <a:br>
              <a:rPr lang="en-US" sz="3600" b="1" dirty="0">
                <a:solidFill>
                  <a:schemeClr val="bg1"/>
                </a:solidFill>
              </a:rPr>
            </a:br>
            <a:br>
              <a:rPr lang="en-US" sz="3600" b="1" dirty="0">
                <a:solidFill>
                  <a:schemeClr val="bg1"/>
                </a:solidFill>
              </a:rPr>
            </a:br>
            <a:r>
              <a:rPr lang="en-US" sz="4000" b="1" dirty="0">
                <a:solidFill>
                  <a:schemeClr val="bg1"/>
                </a:solidFill>
              </a:rPr>
              <a:t>Petition: Contents</a:t>
            </a:r>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262433"/>
            <a:ext cx="9144000" cy="4301085"/>
          </a:xfrm>
        </p:spPr>
        <p:txBody>
          <a:bodyPr>
            <a:normAutofit/>
          </a:bodyPr>
          <a:lstStyle/>
          <a:p>
            <a:pPr marL="342900" indent="-342900" algn="l">
              <a:buFont typeface="Wingdings" panose="05000000000000000000" pitchFamily="2" charset="2"/>
              <a:buChar char="Ø"/>
            </a:pPr>
            <a:endParaRPr lang="en-US" dirty="0"/>
          </a:p>
          <a:p>
            <a:pPr marL="342900" indent="-342900" algn="l">
              <a:buFont typeface="Wingdings" panose="05000000000000000000" pitchFamily="2" charset="2"/>
              <a:buChar char="Ø"/>
            </a:pPr>
            <a:r>
              <a:rPr lang="en-US" dirty="0"/>
              <a:t>[A]</a:t>
            </a:r>
            <a:r>
              <a:rPr lang="en-US" dirty="0" err="1"/>
              <a:t>ny</a:t>
            </a:r>
            <a:r>
              <a:rPr lang="en-US" dirty="0"/>
              <a:t> additional information, to the extent known and reasonably ascertainable required by section 598B.209 shall be included in an affidavit attached to the petition.”</a:t>
            </a:r>
            <a:br>
              <a:rPr lang="en-US" dirty="0"/>
            </a:br>
            <a:r>
              <a:rPr lang="en-US" dirty="0"/>
              <a:t>[§ 232D.301(5)]</a:t>
            </a:r>
            <a:br>
              <a:rPr lang="en-US" dirty="0"/>
            </a:br>
            <a:endParaRPr lang="en-US" dirty="0"/>
          </a:p>
          <a:p>
            <a:pPr marL="342900" indent="-342900" algn="l">
              <a:buFont typeface="Wingdings" panose="05000000000000000000" pitchFamily="2" charset="2"/>
              <a:buChar char="Ø"/>
            </a:pPr>
            <a:r>
              <a:rPr lang="en-US" dirty="0"/>
              <a:t>Chapter 598B, the Uniform Child-Custody Jurisdiction and Enforcement Act applies to minor guardianships and has detailed requirements re information to be furnished in affidavit.</a:t>
            </a:r>
          </a:p>
          <a:p>
            <a:pPr algn="l"/>
            <a:endParaRPr lang="en-US" dirty="0"/>
          </a:p>
        </p:txBody>
      </p:sp>
      <p:sp>
        <p:nvSpPr>
          <p:cNvPr id="2" name="Slide Number Placeholder 1">
            <a:extLst>
              <a:ext uri="{FF2B5EF4-FFF2-40B4-BE49-F238E27FC236}">
                <a16:creationId xmlns:a16="http://schemas.microsoft.com/office/drawing/2014/main" id="{ED6B73A6-B2FE-430A-833D-A9C3F822DB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574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2"/>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420305" y="1"/>
            <a:ext cx="9144000" cy="2356700"/>
          </a:xfrm>
        </p:spPr>
        <p:txBody>
          <a:bodyPr anchor="ctr">
            <a:normAutofit/>
          </a:bodyPr>
          <a:lstStyle/>
          <a:p>
            <a:br>
              <a:rPr lang="en-US" sz="3600" b="1" dirty="0">
                <a:solidFill>
                  <a:schemeClr val="bg1"/>
                </a:solidFill>
              </a:rPr>
            </a:br>
            <a:r>
              <a:rPr lang="en-US" sz="3600" b="1" dirty="0">
                <a:solidFill>
                  <a:schemeClr val="bg1"/>
                </a:solidFill>
              </a:rPr>
              <a:t>Notice</a:t>
            </a: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356701"/>
            <a:ext cx="9144000" cy="4206818"/>
          </a:xfrm>
        </p:spPr>
        <p:txBody>
          <a:bodyPr>
            <a:normAutofit/>
          </a:bodyPr>
          <a:lstStyle/>
          <a:p>
            <a:pPr marL="342900" indent="-342900" algn="l">
              <a:buFont typeface="Wingdings" panose="05000000000000000000" pitchFamily="2" charset="2"/>
              <a:buChar char="Ø"/>
            </a:pPr>
            <a:r>
              <a:rPr lang="en-US" dirty="0"/>
              <a:t>“The filing of a petition shall be served upon the minor who is the subject of the petition in the manner of an original notice in accordance with the rules of civil procedure governing such notice. Notice to the attorney representing the minor; if any, is notice to the minor.”</a:t>
            </a:r>
            <a:br>
              <a:rPr lang="en-US" dirty="0"/>
            </a:br>
            <a:r>
              <a:rPr lang="en-US" dirty="0"/>
              <a:t>[§ 232D.302(1)]</a:t>
            </a:r>
            <a:br>
              <a:rPr lang="en-US" dirty="0"/>
            </a:br>
            <a:endParaRPr lang="en-US" dirty="0"/>
          </a:p>
          <a:p>
            <a:pPr marL="342900" indent="-342900" algn="l">
              <a:buFont typeface="Wingdings" panose="05000000000000000000" pitchFamily="2" charset="2"/>
              <a:buChar char="Ø"/>
            </a:pPr>
            <a:r>
              <a:rPr lang="en-US" dirty="0"/>
              <a:t>“Notice shall be served upon the minor’s known parents listed in the petition in accordance with the rules of civil procedure.”</a:t>
            </a:r>
            <a:br>
              <a:rPr lang="en-US" dirty="0"/>
            </a:br>
            <a:r>
              <a:rPr lang="en-US" dirty="0"/>
              <a:t>[§ 232D.302(2)]</a:t>
            </a:r>
          </a:p>
        </p:txBody>
      </p:sp>
      <p:sp>
        <p:nvSpPr>
          <p:cNvPr id="2" name="Slide Number Placeholder 1">
            <a:extLst>
              <a:ext uri="{FF2B5EF4-FFF2-40B4-BE49-F238E27FC236}">
                <a16:creationId xmlns:a16="http://schemas.microsoft.com/office/drawing/2014/main" id="{DCF88C97-8F16-41B2-B6C4-3129E08F3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788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0"/>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3073139"/>
          </a:xfrm>
        </p:spPr>
        <p:txBody>
          <a:bodyPr anchor="ctr">
            <a:normAutofit/>
          </a:bodyPr>
          <a:lstStyle/>
          <a:p>
            <a:r>
              <a:rPr lang="en-US" sz="3600" b="1" dirty="0">
                <a:solidFill>
                  <a:schemeClr val="bg1"/>
                </a:solidFill>
              </a:rPr>
              <a:t>Notice, cont.</a:t>
            </a:r>
            <a:br>
              <a:rPr lang="en-US" sz="3600" b="1" dirty="0">
                <a:solidFill>
                  <a:schemeClr val="bg1"/>
                </a:solidFill>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592371"/>
            <a:ext cx="9144000" cy="3971147"/>
          </a:xfrm>
        </p:spPr>
        <p:txBody>
          <a:bodyPr>
            <a:normAutofit lnSpcReduction="10000"/>
          </a:bodyPr>
          <a:lstStyle/>
          <a:p>
            <a:pPr marL="342900" indent="-342900" algn="l">
              <a:buFont typeface="Wingdings" panose="05000000000000000000" pitchFamily="2" charset="2"/>
              <a:buChar char="Ø"/>
            </a:pPr>
            <a:r>
              <a:rPr lang="en-US" dirty="0"/>
              <a:t>“Notice shall be served upon other known persons listed in the petition in the manner prescribed by the court, which may be notice by mail. Failure of such persons to receive actual notice does not constitute a jurisdictional defect precluding the appointment of a guardian by the court.”</a:t>
            </a:r>
            <a:br>
              <a:rPr lang="en-US" dirty="0"/>
            </a:br>
            <a:r>
              <a:rPr lang="en-US" dirty="0"/>
              <a:t>[§ 232D.302(3)]</a:t>
            </a:r>
            <a:br>
              <a:rPr lang="en-US" dirty="0"/>
            </a:br>
            <a:endParaRPr lang="en-US" dirty="0"/>
          </a:p>
          <a:p>
            <a:pPr marL="342900" indent="-342900" algn="l">
              <a:buFont typeface="Wingdings" panose="05000000000000000000" pitchFamily="2" charset="2"/>
              <a:buChar char="Ø"/>
            </a:pPr>
            <a:r>
              <a:rPr lang="en-US" dirty="0"/>
              <a:t>Notice of the filing of a petition given to a person under subsection 2 or 3 shall include a statement that the person may register to receive notice of the hearing on the petition and other proceedings and the manner of such registration</a:t>
            </a:r>
            <a:br>
              <a:rPr lang="en-US" dirty="0"/>
            </a:br>
            <a:r>
              <a:rPr lang="en-US" dirty="0"/>
              <a:t>[§ 232D.302(4)]</a:t>
            </a:r>
          </a:p>
        </p:txBody>
      </p:sp>
      <p:sp>
        <p:nvSpPr>
          <p:cNvPr id="2" name="Slide Number Placeholder 1">
            <a:extLst>
              <a:ext uri="{FF2B5EF4-FFF2-40B4-BE49-F238E27FC236}">
                <a16:creationId xmlns:a16="http://schemas.microsoft.com/office/drawing/2014/main" id="{DCF88C97-8F16-41B2-B6C4-3129E08F3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248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2"/>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3016577"/>
          </a:xfrm>
        </p:spPr>
        <p:txBody>
          <a:bodyPr anchor="ctr">
            <a:normAutofit/>
          </a:bodyPr>
          <a:lstStyle/>
          <a:p>
            <a:r>
              <a:rPr lang="en-US" sz="3600" b="1" dirty="0">
                <a:solidFill>
                  <a:schemeClr val="bg1"/>
                </a:solidFill>
              </a:rPr>
              <a:t>Limited Minor Guardianship</a:t>
            </a:r>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1892810"/>
            <a:ext cx="9144000" cy="4670709"/>
          </a:xfrm>
        </p:spPr>
        <p:txBody>
          <a:bodyPr>
            <a:normAutofit/>
          </a:bodyPr>
          <a:lstStyle/>
          <a:p>
            <a:pPr marL="342900" indent="-342900" algn="l">
              <a:buFont typeface="Wingdings" panose="05000000000000000000" pitchFamily="2" charset="2"/>
              <a:buChar char="Ø"/>
            </a:pPr>
            <a:endParaRPr lang="en-US" dirty="0"/>
          </a:p>
          <a:p>
            <a:pPr marL="342900" indent="-342900" algn="l">
              <a:buFont typeface="Wingdings" panose="05000000000000000000" pitchFamily="2" charset="2"/>
              <a:buChar char="Ø"/>
            </a:pPr>
            <a:r>
              <a:rPr lang="en-US" dirty="0"/>
              <a:t>The petition “</a:t>
            </a:r>
            <a:r>
              <a:rPr lang="en-US" i="1" dirty="0"/>
              <a:t>shall state whether a limited guardianship is appropriate</a:t>
            </a:r>
            <a:r>
              <a:rPr lang="en-US" dirty="0"/>
              <a:t>”</a:t>
            </a:r>
            <a:br>
              <a:rPr lang="en-US" dirty="0"/>
            </a:br>
            <a:r>
              <a:rPr lang="en-US" dirty="0"/>
              <a:t>[§ 232D.301(4)]</a:t>
            </a:r>
            <a:br>
              <a:rPr lang="en-US" dirty="0"/>
            </a:br>
            <a:endParaRPr lang="en-US" dirty="0"/>
          </a:p>
          <a:p>
            <a:pPr marL="342900" indent="-342900" algn="l">
              <a:buFont typeface="Wingdings" panose="05000000000000000000" pitchFamily="2" charset="2"/>
              <a:buChar char="Ø"/>
            </a:pPr>
            <a:r>
              <a:rPr lang="en-US" dirty="0"/>
              <a:t>A limited guardianship is defined as “</a:t>
            </a:r>
            <a:r>
              <a:rPr lang="en-US" i="1" dirty="0"/>
              <a:t>a guardianship that grants the guardians less than all the powers available under this chapter [§ 232D] or otherwise restricts the power of the guardian</a:t>
            </a:r>
            <a:r>
              <a:rPr lang="en-US" dirty="0"/>
              <a:t>.” [§ 232D.102(8)]</a:t>
            </a:r>
          </a:p>
        </p:txBody>
      </p:sp>
      <p:sp>
        <p:nvSpPr>
          <p:cNvPr id="2" name="Slide Number Placeholder 1">
            <a:extLst>
              <a:ext uri="{FF2B5EF4-FFF2-40B4-BE49-F238E27FC236}">
                <a16:creationId xmlns:a16="http://schemas.microsoft.com/office/drawing/2014/main" id="{AC13B3C3-BDC0-47C6-AE33-58331312E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387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1"/>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3241963"/>
          </a:xfrm>
        </p:spPr>
        <p:txBody>
          <a:bodyPr anchor="ctr">
            <a:normAutofit/>
          </a:bodyPr>
          <a:lstStyle/>
          <a:p>
            <a:r>
              <a:rPr lang="en-US" sz="3600" b="1" dirty="0">
                <a:solidFill>
                  <a:schemeClr val="bg1"/>
                </a:solidFill>
              </a:rPr>
              <a:t>Emergency Appointment of Temporary Guardian </a:t>
            </a:r>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114550"/>
            <a:ext cx="9144000" cy="4448969"/>
          </a:xfrm>
        </p:spPr>
        <p:txBody>
          <a:bodyPr>
            <a:normAutofit lnSpcReduction="10000"/>
          </a:bodyPr>
          <a:lstStyle/>
          <a:p>
            <a:pPr marL="342900" indent="-342900" algn="l">
              <a:buFont typeface="Wingdings" panose="05000000000000000000" pitchFamily="2" charset="2"/>
              <a:buChar char="Ø"/>
            </a:pPr>
            <a:r>
              <a:rPr lang="en-US" dirty="0"/>
              <a:t>A person authorized to file a petition under section 232D.301 may file a petition for the emergency appointment of a temporary guardian for the minor.</a:t>
            </a:r>
          </a:p>
          <a:p>
            <a:pPr marL="342900" indent="-342900" algn="l">
              <a:buFont typeface="Wingdings" panose="05000000000000000000" pitchFamily="2" charset="2"/>
              <a:buChar char="Ø"/>
            </a:pPr>
            <a:r>
              <a:rPr lang="en-US" dirty="0"/>
              <a:t>The petition shall state “the reason the emergency appointment of a temporary guardian is sought.”</a:t>
            </a:r>
          </a:p>
          <a:p>
            <a:pPr marL="342900" indent="-342900" algn="l">
              <a:buFont typeface="Wingdings" panose="05000000000000000000" pitchFamily="2" charset="2"/>
              <a:buChar char="Ø"/>
            </a:pPr>
            <a:r>
              <a:rPr lang="en-US" dirty="0"/>
              <a:t>The court may enter an ex </a:t>
            </a:r>
            <a:r>
              <a:rPr lang="en-US" dirty="0" err="1"/>
              <a:t>parte</a:t>
            </a:r>
            <a:r>
              <a:rPr lang="en-US" dirty="0"/>
              <a:t> order appointing a temporary guardian for a minor on an emergency basis under this section if the court finds that all of the following are met:</a:t>
            </a:r>
          </a:p>
          <a:p>
            <a:pPr marL="800100" lvl="1" indent="-342900" algn="l">
              <a:buFont typeface="Courier New" panose="02070309020205020404" pitchFamily="49" charset="0"/>
              <a:buChar char="o"/>
            </a:pPr>
            <a:r>
              <a:rPr lang="en-US" dirty="0"/>
              <a:t>“There is not sufficient time to file a petition and hold a hearing pursuant to section 232D.301,” and</a:t>
            </a:r>
          </a:p>
          <a:p>
            <a:pPr marL="800100" lvl="1" indent="-342900" algn="l">
              <a:buFont typeface="Courier New" panose="02070309020205020404" pitchFamily="49" charset="0"/>
              <a:buChar char="o"/>
            </a:pPr>
            <a:r>
              <a:rPr lang="en-US" dirty="0"/>
              <a:t>“The appointment of temporary guardian is necessary to avoid immediate or irreparable harm to the minor.”</a:t>
            </a:r>
            <a:br>
              <a:rPr lang="en-US" dirty="0"/>
            </a:br>
            <a:r>
              <a:rPr lang="en-US" dirty="0"/>
              <a:t>[§ 232D.308]</a:t>
            </a:r>
          </a:p>
        </p:txBody>
      </p:sp>
      <p:sp>
        <p:nvSpPr>
          <p:cNvPr id="2" name="Slide Number Placeholder 1">
            <a:extLst>
              <a:ext uri="{FF2B5EF4-FFF2-40B4-BE49-F238E27FC236}">
                <a16:creationId xmlns:a16="http://schemas.microsoft.com/office/drawing/2014/main" id="{AC13B3C3-BDC0-47C6-AE33-58331312E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032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2"/>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2677213"/>
          </a:xfrm>
        </p:spPr>
        <p:txBody>
          <a:bodyPr anchor="ctr">
            <a:normAutofit/>
          </a:bodyPr>
          <a:lstStyle/>
          <a:p>
            <a:r>
              <a:rPr lang="en-US" sz="3600" b="1" dirty="0">
                <a:solidFill>
                  <a:schemeClr val="bg1"/>
                </a:solidFill>
              </a:rPr>
              <a:t>Emergency Appointment</a:t>
            </a:r>
            <a:br>
              <a:rPr lang="en-US" sz="3600" b="1" dirty="0">
                <a:solidFill>
                  <a:schemeClr val="bg1"/>
                </a:solidFill>
              </a:rPr>
            </a:br>
            <a:r>
              <a:rPr lang="en-US" sz="3600" b="1" dirty="0">
                <a:solidFill>
                  <a:schemeClr val="bg1"/>
                </a:solidFill>
              </a:rPr>
              <a:t> of Temporary Guardian, cont.</a:t>
            </a:r>
            <a:br>
              <a:rPr lang="en-US" sz="3600" b="1" dirty="0">
                <a:solidFill>
                  <a:schemeClr val="bg1"/>
                </a:solidFill>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251710"/>
            <a:ext cx="9144000" cy="4311809"/>
          </a:xfrm>
        </p:spPr>
        <p:txBody>
          <a:bodyPr>
            <a:normAutofit/>
          </a:bodyPr>
          <a:lstStyle/>
          <a:p>
            <a:pPr marL="342900" indent="-342900" algn="l">
              <a:buFont typeface="Wingdings" panose="05000000000000000000" pitchFamily="2" charset="2"/>
              <a:buChar char="Ø"/>
            </a:pPr>
            <a:endParaRPr lang="en-US" dirty="0"/>
          </a:p>
          <a:p>
            <a:pPr marL="342900" indent="-342900" algn="l">
              <a:buFont typeface="Wingdings" panose="05000000000000000000" pitchFamily="2" charset="2"/>
              <a:buChar char="Ø"/>
            </a:pPr>
            <a:r>
              <a:rPr lang="en-US" dirty="0"/>
              <a:t>The powers of the temporary guardian set forth in the ex </a:t>
            </a:r>
            <a:r>
              <a:rPr lang="en-US" dirty="0" err="1"/>
              <a:t>parte</a:t>
            </a:r>
            <a:r>
              <a:rPr lang="en-US" dirty="0"/>
              <a:t> order “shall be limited to those necessary to address the emergency situation requiring the appointment of a temporary guardian.”</a:t>
            </a:r>
            <a:br>
              <a:rPr lang="en-US" dirty="0"/>
            </a:br>
            <a:endParaRPr lang="en-US" dirty="0"/>
          </a:p>
          <a:p>
            <a:pPr marL="342900" indent="-342900" algn="l">
              <a:buFont typeface="Wingdings" panose="05000000000000000000" pitchFamily="2" charset="2"/>
              <a:buChar char="Ø"/>
            </a:pPr>
            <a:r>
              <a:rPr lang="en-US" dirty="0"/>
              <a:t>The ex </a:t>
            </a:r>
            <a:r>
              <a:rPr lang="en-US" dirty="0" err="1"/>
              <a:t>parte</a:t>
            </a:r>
            <a:r>
              <a:rPr lang="en-US" dirty="0"/>
              <a:t> order shall terminate within thirty days after the order is issued.</a:t>
            </a:r>
            <a:br>
              <a:rPr lang="en-US" dirty="0"/>
            </a:br>
            <a:r>
              <a:rPr lang="en-US" dirty="0"/>
              <a:t>[§ 232D.308]</a:t>
            </a:r>
          </a:p>
        </p:txBody>
      </p:sp>
      <p:sp>
        <p:nvSpPr>
          <p:cNvPr id="2" name="Slide Number Placeholder 1">
            <a:extLst>
              <a:ext uri="{FF2B5EF4-FFF2-40B4-BE49-F238E27FC236}">
                <a16:creationId xmlns:a16="http://schemas.microsoft.com/office/drawing/2014/main" id="{AC13B3C3-BDC0-47C6-AE33-58331312E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369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2"/>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3241963"/>
          </a:xfrm>
        </p:spPr>
        <p:txBody>
          <a:bodyPr anchor="ctr">
            <a:normAutofit/>
          </a:bodyPr>
          <a:lstStyle/>
          <a:p>
            <a:r>
              <a:rPr lang="en-US" sz="3600" b="1" dirty="0">
                <a:solidFill>
                  <a:schemeClr val="bg1"/>
                </a:solidFill>
              </a:rPr>
              <a:t>Appointment for Guardian of a Minor on a Standby Basis</a:t>
            </a:r>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573519"/>
            <a:ext cx="9144000" cy="3990000"/>
          </a:xfrm>
        </p:spPr>
        <p:txBody>
          <a:bodyPr>
            <a:normAutofit/>
          </a:bodyPr>
          <a:lstStyle/>
          <a:p>
            <a:pPr marL="342900" indent="-342900" algn="l">
              <a:buFont typeface="Wingdings" panose="05000000000000000000" pitchFamily="2" charset="2"/>
              <a:buChar char="Ø"/>
            </a:pPr>
            <a:endParaRPr lang="en-US" dirty="0"/>
          </a:p>
          <a:p>
            <a:pPr marL="342900" indent="-342900" algn="l">
              <a:buFont typeface="Wingdings" panose="05000000000000000000" pitchFamily="2" charset="2"/>
              <a:buChar char="Ø"/>
            </a:pPr>
            <a:r>
              <a:rPr lang="en-US" dirty="0"/>
              <a:t>An adult person having physical and legal custody of a minor may execute a verified petition for the appointment of a guardian of the minor upon the express condition that the petition shall be acted upon by the court only upon the occurrence of an event specified or the existence of a described condition of the mental or physical health of the petitioner, the occurrence of which event, or the existence of which condition, shall be established in the manner directed in the petition.</a:t>
            </a:r>
          </a:p>
        </p:txBody>
      </p:sp>
      <p:sp>
        <p:nvSpPr>
          <p:cNvPr id="2" name="Slide Number Placeholder 1">
            <a:extLst>
              <a:ext uri="{FF2B5EF4-FFF2-40B4-BE49-F238E27FC236}">
                <a16:creationId xmlns:a16="http://schemas.microsoft.com/office/drawing/2014/main" id="{840A3EF6-FF87-4BD3-896C-9593B089A8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962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2"/>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3241963"/>
          </a:xfrm>
        </p:spPr>
        <p:txBody>
          <a:bodyPr anchor="ctr">
            <a:normAutofit/>
          </a:bodyPr>
          <a:lstStyle/>
          <a:p>
            <a:r>
              <a:rPr lang="en-US" sz="3600" b="1" dirty="0">
                <a:solidFill>
                  <a:schemeClr val="bg1"/>
                </a:solidFill>
              </a:rPr>
              <a:t>Standby Appointment of Guardian for Minor Approaching Majority</a:t>
            </a:r>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648933"/>
            <a:ext cx="9144000" cy="3914586"/>
          </a:xfrm>
        </p:spPr>
        <p:txBody>
          <a:bodyPr>
            <a:normAutofit/>
          </a:bodyPr>
          <a:lstStyle/>
          <a:p>
            <a:pPr marL="342900" indent="-342900" algn="l">
              <a:buFont typeface="Wingdings" panose="05000000000000000000" pitchFamily="2" charset="2"/>
              <a:buChar char="Ø"/>
            </a:pPr>
            <a:endParaRPr lang="en-US" dirty="0"/>
          </a:p>
          <a:p>
            <a:pPr marL="342900" indent="-342900" algn="l">
              <a:buFont typeface="Wingdings" panose="05000000000000000000" pitchFamily="2" charset="2"/>
              <a:buChar char="Ø"/>
            </a:pPr>
            <a:r>
              <a:rPr lang="en-US" dirty="0"/>
              <a:t>Notwithstanding section 232D.103, any adult with an interest in the welfare of a minor who is at least seventeen years and six months of age may file a verified petition pursuant to section 633.552 to initiate a proceeding to appoint a guardian of the minor to take effect on the minor’s eighteenth birthday</a:t>
            </a:r>
            <a:br>
              <a:rPr lang="en-US" dirty="0"/>
            </a:br>
            <a:r>
              <a:rPr lang="en-US" dirty="0"/>
              <a:t>[§ 232D.311]</a:t>
            </a:r>
          </a:p>
        </p:txBody>
      </p:sp>
      <p:sp>
        <p:nvSpPr>
          <p:cNvPr id="2" name="Slide Number Placeholder 1">
            <a:extLst>
              <a:ext uri="{FF2B5EF4-FFF2-40B4-BE49-F238E27FC236}">
                <a16:creationId xmlns:a16="http://schemas.microsoft.com/office/drawing/2014/main" id="{840A3EF6-FF87-4BD3-896C-9593B089A8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31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0AA8-6901-4D86-8E97-0699D8460EED}"/>
              </a:ext>
            </a:extLst>
          </p:cNvPr>
          <p:cNvSpPr>
            <a:spLocks noGrp="1"/>
          </p:cNvSpPr>
          <p:nvPr>
            <p:ph type="title"/>
          </p:nvPr>
        </p:nvSpPr>
        <p:spPr>
          <a:xfrm>
            <a:off x="903994" y="1700270"/>
            <a:ext cx="10515600" cy="1402159"/>
          </a:xfrm>
        </p:spPr>
        <p:txBody>
          <a:bodyPr>
            <a:normAutofit/>
          </a:bodyPr>
          <a:lstStyle/>
          <a:p>
            <a:pPr algn="ctr"/>
            <a:r>
              <a:rPr lang="en-US" altLang="en-US" b="1" dirty="0">
                <a:latin typeface="+mn-lt"/>
              </a:rPr>
              <a:t>INTRODUCTION</a:t>
            </a:r>
            <a:endParaRPr lang="en-US" sz="3600" b="1" dirty="0"/>
          </a:p>
        </p:txBody>
      </p:sp>
      <p:grpSp>
        <p:nvGrpSpPr>
          <p:cNvPr id="12" name="Group 11">
            <a:extLst>
              <a:ext uri="{FF2B5EF4-FFF2-40B4-BE49-F238E27FC236}">
                <a16:creationId xmlns:a16="http://schemas.microsoft.com/office/drawing/2014/main" id="{D36CE298-9581-4A04-A8BD-AB4B895A9773}"/>
              </a:ext>
            </a:extLst>
          </p:cNvPr>
          <p:cNvGrpSpPr/>
          <p:nvPr/>
        </p:nvGrpSpPr>
        <p:grpSpPr>
          <a:xfrm>
            <a:off x="4943475" y="2946854"/>
            <a:ext cx="2305050" cy="155575"/>
            <a:chOff x="3686175" y="3159124"/>
            <a:chExt cx="2305050" cy="155575"/>
          </a:xfrm>
          <a:solidFill>
            <a:srgbClr val="0070C0"/>
          </a:solidFill>
        </p:grpSpPr>
        <p:sp>
          <p:nvSpPr>
            <p:cNvPr id="13" name="Rectangle 12">
              <a:extLst>
                <a:ext uri="{FF2B5EF4-FFF2-40B4-BE49-F238E27FC236}">
                  <a16:creationId xmlns:a16="http://schemas.microsoft.com/office/drawing/2014/main" id="{0B7246EB-547B-463E-A21C-A1584C61A22D}"/>
                </a:ext>
              </a:extLst>
            </p:cNvPr>
            <p:cNvSpPr/>
            <p:nvPr/>
          </p:nvSpPr>
          <p:spPr bwMode="auto">
            <a:xfrm>
              <a:off x="39941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493C78-0A01-4691-AF52-DCD58DFCD809}"/>
                </a:ext>
              </a:extLst>
            </p:cNvPr>
            <p:cNvSpPr/>
            <p:nvPr/>
          </p:nvSpPr>
          <p:spPr bwMode="auto">
            <a:xfrm>
              <a:off x="49085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3E2A691-3051-4E2F-A056-B54E8A6625BA}"/>
                </a:ext>
              </a:extLst>
            </p:cNvPr>
            <p:cNvSpPr/>
            <p:nvPr/>
          </p:nvSpPr>
          <p:spPr bwMode="auto">
            <a:xfrm>
              <a:off x="46037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3EB1996-C505-4B14-9D9D-25C58701F256}"/>
                </a:ext>
              </a:extLst>
            </p:cNvPr>
            <p:cNvSpPr/>
            <p:nvPr/>
          </p:nvSpPr>
          <p:spPr bwMode="auto">
            <a:xfrm>
              <a:off x="5514975"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544727E-6E10-4545-A5EE-03F82E91DD2F}"/>
                </a:ext>
              </a:extLst>
            </p:cNvPr>
            <p:cNvSpPr/>
            <p:nvPr/>
          </p:nvSpPr>
          <p:spPr bwMode="auto">
            <a:xfrm>
              <a:off x="3686175"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4DD2A70-AD63-4C4C-8A09-2AB88BC6174A}"/>
                </a:ext>
              </a:extLst>
            </p:cNvPr>
            <p:cNvSpPr/>
            <p:nvPr/>
          </p:nvSpPr>
          <p:spPr bwMode="auto">
            <a:xfrm>
              <a:off x="5199063"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514C47A-FF7A-4BEF-AA4B-68ADA5526504}"/>
                </a:ext>
              </a:extLst>
            </p:cNvPr>
            <p:cNvSpPr/>
            <p:nvPr/>
          </p:nvSpPr>
          <p:spPr bwMode="auto">
            <a:xfrm>
              <a:off x="42989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E22AD04-2039-435B-BC72-30081F50FCBE}"/>
                </a:ext>
              </a:extLst>
            </p:cNvPr>
            <p:cNvSpPr/>
            <p:nvPr/>
          </p:nvSpPr>
          <p:spPr bwMode="auto">
            <a:xfrm>
              <a:off x="5838825"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3095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0"/>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1"/>
            <a:ext cx="9144000" cy="3167406"/>
          </a:xfrm>
        </p:spPr>
        <p:txBody>
          <a:bodyPr anchor="ctr">
            <a:normAutofit/>
          </a:bodyPr>
          <a:lstStyle/>
          <a:p>
            <a:r>
              <a:rPr lang="en-US" sz="3600" b="1" dirty="0">
                <a:solidFill>
                  <a:schemeClr val="bg1"/>
                </a:solidFill>
              </a:rPr>
              <a:t>Hearing on Petition</a:t>
            </a:r>
            <a:br>
              <a:rPr lang="en-US" sz="4000" b="1" dirty="0">
                <a:solidFill>
                  <a:schemeClr val="bg1"/>
                </a:solidFill>
                <a:latin typeface="+mn-lt"/>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171701"/>
            <a:ext cx="9144000" cy="4391818"/>
          </a:xfrm>
        </p:spPr>
        <p:txBody>
          <a:bodyPr>
            <a:normAutofit/>
          </a:bodyPr>
          <a:lstStyle/>
          <a:p>
            <a:pPr marL="342900" indent="-342900" algn="l">
              <a:buFont typeface="Wingdings" panose="05000000000000000000" pitchFamily="2" charset="2"/>
              <a:buChar char="Ø"/>
            </a:pPr>
            <a:endParaRPr lang="en-US" dirty="0"/>
          </a:p>
          <a:p>
            <a:pPr marL="342900" indent="-342900" algn="l">
              <a:buFont typeface="Wingdings" panose="05000000000000000000" pitchFamily="2" charset="2"/>
              <a:buChar char="Ø"/>
            </a:pPr>
            <a:r>
              <a:rPr lang="en-US" dirty="0"/>
              <a:t>The court “shall fix the time and place of hearing on the petition and shall prescribe a time not less than twenty days after the date the notice is served unless the court finds there is good cause shown to shorten the time period. The court shall also prescribe the manner of service of the notice of such hearing.”</a:t>
            </a:r>
          </a:p>
          <a:p>
            <a:pPr marL="342900" indent="-342900" algn="l">
              <a:buFont typeface="Wingdings" panose="05000000000000000000" pitchFamily="2" charset="2"/>
              <a:buChar char="Ø"/>
            </a:pPr>
            <a:r>
              <a:rPr lang="en-US" dirty="0"/>
              <a:t>The minor who is the subject of a petition filed pursuant to section 232D.301 “shall be entitled to attend the hearing on the petition if the minor is of an age appropriate to attend the hearing. A presumption shall exist that a minor fourteen years of age or older is of an age appropriate to attend the hearing.”</a:t>
            </a:r>
            <a:br>
              <a:rPr lang="en-US" dirty="0"/>
            </a:br>
            <a:r>
              <a:rPr lang="en-US" dirty="0"/>
              <a:t>[§ 232D.306]</a:t>
            </a:r>
          </a:p>
          <a:p>
            <a:pPr algn="l"/>
            <a:endParaRPr lang="en-US" dirty="0"/>
          </a:p>
        </p:txBody>
      </p:sp>
      <p:sp>
        <p:nvSpPr>
          <p:cNvPr id="2" name="Slide Number Placeholder 1">
            <a:extLst>
              <a:ext uri="{FF2B5EF4-FFF2-40B4-BE49-F238E27FC236}">
                <a16:creationId xmlns:a16="http://schemas.microsoft.com/office/drawing/2014/main" id="{FC6EF07E-9967-4B8B-B270-2DC835FA49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218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2"/>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3241963"/>
          </a:xfrm>
        </p:spPr>
        <p:txBody>
          <a:bodyPr anchor="ctr">
            <a:normAutofit/>
          </a:bodyPr>
          <a:lstStyle/>
          <a:p>
            <a:r>
              <a:rPr lang="en-US" sz="3600" b="1" dirty="0">
                <a:solidFill>
                  <a:schemeClr val="bg1"/>
                </a:solidFill>
              </a:rPr>
              <a:t>Hearing on Petition, cont.</a:t>
            </a:r>
            <a:br>
              <a:rPr lang="en-US" sz="3600" b="1" dirty="0">
                <a:solidFill>
                  <a:schemeClr val="bg1"/>
                </a:solidFill>
              </a:rPr>
            </a:br>
            <a:br>
              <a:rPr lang="en-US" sz="2200" b="1" dirty="0">
                <a:solidFill>
                  <a:schemeClr val="bg1"/>
                </a:solidFill>
                <a:latin typeface="+mn-lt"/>
              </a:rPr>
            </a:br>
            <a:br>
              <a:rPr lang="en-US" sz="1800" b="1" dirty="0">
                <a:solidFill>
                  <a:schemeClr val="bg1"/>
                </a:solidFill>
                <a:latin typeface="+mn-lt"/>
              </a:rPr>
            </a:br>
            <a:br>
              <a:rPr lang="en-US" sz="1800"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2253006"/>
            <a:ext cx="9144000" cy="4310513"/>
          </a:xfrm>
        </p:spPr>
        <p:txBody>
          <a:bodyPr>
            <a:normAutofit/>
          </a:bodyPr>
          <a:lstStyle/>
          <a:p>
            <a:pPr marL="342900" indent="-342900" algn="l">
              <a:buFont typeface="Wingdings" panose="05000000000000000000" pitchFamily="2" charset="2"/>
              <a:buChar char="Ø"/>
            </a:pPr>
            <a:endParaRPr lang="en-US" dirty="0"/>
          </a:p>
          <a:p>
            <a:pPr marL="342900" indent="-342900" algn="l">
              <a:buFont typeface="Wingdings" panose="05000000000000000000" pitchFamily="2" charset="2"/>
              <a:buChar char="Ø"/>
            </a:pPr>
            <a:r>
              <a:rPr lang="en-US" dirty="0"/>
              <a:t>The court “shall not exclude a minor entitled to attend the hearing under subsection 2 unless the court finds that there is good cause shown for excluding the minor from attendance.”</a:t>
            </a:r>
            <a:br>
              <a:rPr lang="en-US"/>
            </a:br>
            <a:r>
              <a:rPr lang="en-US"/>
              <a:t>[§ 232D</a:t>
            </a:r>
            <a:r>
              <a:rPr lang="en-US" dirty="0"/>
              <a:t>.306]</a:t>
            </a:r>
          </a:p>
        </p:txBody>
      </p:sp>
      <p:sp>
        <p:nvSpPr>
          <p:cNvPr id="2" name="Slide Number Placeholder 1">
            <a:extLst>
              <a:ext uri="{FF2B5EF4-FFF2-40B4-BE49-F238E27FC236}">
                <a16:creationId xmlns:a16="http://schemas.microsoft.com/office/drawing/2014/main" id="{FC6EF07E-9967-4B8B-B270-2DC835FA49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71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4690752"/>
          </a:xfrm>
        </p:spPr>
        <p:txBody>
          <a:bodyPr anchor="ctr">
            <a:normAutofit/>
          </a:bodyPr>
          <a:lstStyle/>
          <a:p>
            <a:r>
              <a:rPr lang="en-US" sz="3600" b="1" dirty="0"/>
              <a:t>Appointment and Role of Counsel and Court Visitor in Minor Guardianship Proceedings</a:t>
            </a:r>
            <a:br>
              <a:rPr lang="en-US" sz="1800" b="1" dirty="0">
                <a:latin typeface="+mn-lt"/>
              </a:rPr>
            </a:br>
            <a:br>
              <a:rPr lang="en-US" sz="1800" dirty="0">
                <a:latin typeface="+mn-lt"/>
              </a:rPr>
            </a:br>
            <a:endParaRPr lang="en-US" sz="1800" dirty="0">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4907756"/>
            <a:ext cx="9144000" cy="1655762"/>
          </a:xfrm>
        </p:spPr>
        <p:txBody>
          <a:bodyPr/>
          <a:lstStyle/>
          <a:p>
            <a:r>
              <a:rPr lang="en-US" b="1" dirty="0"/>
              <a:t>Institute on Guardianship and Conservatorship</a:t>
            </a:r>
          </a:p>
        </p:txBody>
      </p:sp>
      <p:sp>
        <p:nvSpPr>
          <p:cNvPr id="2" name="Slide Number Placeholder 1">
            <a:extLst>
              <a:ext uri="{FF2B5EF4-FFF2-40B4-BE49-F238E27FC236}">
                <a16:creationId xmlns:a16="http://schemas.microsoft.com/office/drawing/2014/main" id="{E3CB4320-6EB7-47BA-ADEF-A674B91C74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371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Appointment and Role of Attorney: For Minor</a:t>
            </a: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lgn="l">
              <a:buFont typeface="Wingdings" panose="05000000000000000000" pitchFamily="2" charset="2"/>
              <a:buChar char="Ø"/>
            </a:pPr>
            <a:r>
              <a:rPr lang="en-US" sz="2800" dirty="0"/>
              <a:t>Upon the filing of a petition for appointment of a guardian pursuant to section 232D.301, “the court shall appoint an attorney for the minor, if the court determines that the interests of the minor are or may be inadequately represented.”</a:t>
            </a:r>
          </a:p>
          <a:p>
            <a:pPr marL="342900" indent="-342900" algn="l">
              <a:buFont typeface="Wingdings" panose="05000000000000000000" pitchFamily="2" charset="2"/>
              <a:buChar char="Ø"/>
            </a:pPr>
            <a:r>
              <a:rPr lang="en-US" sz="2800" dirty="0"/>
              <a:t>An attorney representing the minor “shall advocate for the wishes of the minor to the extent that those wishes are reasonably ascertainable and advocate for best interest of the minor if the wishes of the minor are not reasonably ascertainable.”</a:t>
            </a:r>
          </a:p>
          <a:p>
            <a:pPr marL="346075" indent="0">
              <a:buNone/>
            </a:pPr>
            <a:r>
              <a:rPr lang="en-US" sz="2800" dirty="0"/>
              <a:t>[§ 232D.303]</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392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Appointment and Role of Attorney: For Parent</a:t>
            </a: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lgn="l">
              <a:buFont typeface="Wingdings" panose="05000000000000000000" pitchFamily="2" charset="2"/>
              <a:buChar char="Ø"/>
            </a:pPr>
            <a:r>
              <a:rPr lang="en-US" sz="2800" dirty="0"/>
              <a:t>Upon the filing of a petition for appointment of a guardian, the court shall appoint an attorney for the parent identified in the petition if all of the following are true:</a:t>
            </a:r>
          </a:p>
          <a:p>
            <a:pPr marL="692150" lvl="2" indent="-234950">
              <a:buFont typeface="Courier New" panose="02070309020205020404" pitchFamily="49" charset="0"/>
              <a:buChar char="o"/>
            </a:pPr>
            <a:r>
              <a:rPr lang="en-US" sz="2200" dirty="0"/>
              <a:t>The parent objects to the appointment of the minor.</a:t>
            </a:r>
          </a:p>
          <a:p>
            <a:pPr marL="692150" lvl="2" indent="-234950">
              <a:buFont typeface="Courier New" panose="02070309020205020404" pitchFamily="49" charset="0"/>
              <a:buChar char="o"/>
            </a:pPr>
            <a:r>
              <a:rPr lang="en-US" sz="2200" dirty="0"/>
              <a:t>The parent requests appointment of an attorney and the court determines that the parent is unable to pay for an attorney in accordance with section 232D.505.</a:t>
            </a:r>
          </a:p>
          <a:p>
            <a:pPr marL="346075" indent="0">
              <a:buNone/>
            </a:pPr>
            <a:r>
              <a:rPr lang="en-US" sz="2800" dirty="0"/>
              <a:t>[§ 232D.305]</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731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Use of the Term Court Visitor</a:t>
            </a: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lgn="l">
              <a:buFont typeface="Wingdings" panose="05000000000000000000" pitchFamily="2" charset="2"/>
              <a:buChar char="Ø"/>
            </a:pPr>
            <a:r>
              <a:rPr lang="en-US" sz="2800" dirty="0"/>
              <a:t>Sections 232D.305 substitutes the term “court visitor” for the term “guardian ad litem.”</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788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Appointment of Court Visitor</a:t>
            </a: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buFont typeface="Wingdings" panose="05000000000000000000" pitchFamily="2" charset="2"/>
              <a:buChar char="Ø"/>
            </a:pPr>
            <a:r>
              <a:rPr lang="en-US" sz="2800" dirty="0"/>
              <a:t>The court “may” appoint a court visitor. Thus the appointment of a court visitor is not mandatory, and the court has discretion as to whether to appoint a court visitor. [§ 232D.305(1)]</a:t>
            </a:r>
          </a:p>
          <a:p>
            <a:pPr marL="342900" indent="-342900">
              <a:buFont typeface="Wingdings" panose="05000000000000000000" pitchFamily="2" charset="2"/>
              <a:buChar char="Ø"/>
            </a:pPr>
            <a:r>
              <a:rPr lang="en-US" sz="2800" dirty="0"/>
              <a:t>The purpose of the court visitor provision is </a:t>
            </a:r>
            <a:r>
              <a:rPr lang="en-US" sz="2800"/>
              <a:t>to ensure </a:t>
            </a:r>
            <a:r>
              <a:rPr lang="en-US" sz="2800" dirty="0"/>
              <a:t>that if needed and appropriate, the court has an independent source of information about whether to appoint a guardian or conservator, whom the court should appoint as guardian or conservator, and what authority and powers the court should grant the guardian or conservator</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504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Use of the Term Court Visitor</a:t>
            </a: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buFont typeface="Wingdings" panose="05000000000000000000" pitchFamily="2" charset="2"/>
              <a:buChar char="Ø"/>
            </a:pPr>
            <a:r>
              <a:rPr lang="en-US" sz="2800" dirty="0"/>
              <a:t>Unless otherwise enlarged or circumscribed by the court, the duties of court visitor shall include all of the following:</a:t>
            </a:r>
          </a:p>
          <a:p>
            <a:pPr marL="692150" lvl="2" indent="-234950">
              <a:buFont typeface="Courier New" panose="02070309020205020404" pitchFamily="49" charset="0"/>
              <a:buChar char="o"/>
            </a:pPr>
            <a:r>
              <a:rPr lang="en-US" sz="2200" dirty="0"/>
              <a:t>Conducting, if the minor's age is appropriate, an initial in-person interview with the minor. </a:t>
            </a:r>
          </a:p>
          <a:p>
            <a:pPr marL="692150" lvl="2" indent="-234950">
              <a:buFont typeface="Courier New" panose="02070309020205020404" pitchFamily="49" charset="0"/>
              <a:buChar char="o"/>
            </a:pPr>
            <a:r>
              <a:rPr lang="en-US" sz="2200" dirty="0"/>
              <a:t>Explaining to the minor, if the minor's age is appropriate, the substance of the petition, the purpose and effect of the guardianship proceeding, the rights of the minor at the hearing, and the general powers and duties of a guardian.</a:t>
            </a:r>
          </a:p>
          <a:p>
            <a:pPr marL="692150" lvl="2" indent="-234950">
              <a:buFont typeface="Courier New" panose="02070309020205020404" pitchFamily="49" charset="0"/>
              <a:buChar char="o"/>
            </a:pPr>
            <a:r>
              <a:rPr lang="en-US" sz="2200" dirty="0"/>
              <a:t>Determining, if the minor's age is appropriate, the views of the minor regarding the proposed guardian, the proposed guardian's powers and duties, and the scope and duration of the proposed guardianship. </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439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Use of the Term Court Visitor, cont.</a:t>
            </a: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692150" lvl="3" indent="-234950">
              <a:buFont typeface="Courier New" panose="02070309020205020404" pitchFamily="49" charset="0"/>
              <a:buChar char="o"/>
            </a:pPr>
            <a:r>
              <a:rPr lang="en-US" sz="2200" dirty="0"/>
              <a:t>Interviewing the parent or parents and any other person with legal responsibility for the custody, care, or both, of the minor. </a:t>
            </a:r>
          </a:p>
          <a:p>
            <a:pPr marL="692150" lvl="3" indent="-234950">
              <a:buFont typeface="Courier New" panose="02070309020205020404" pitchFamily="49" charset="0"/>
              <a:buChar char="o"/>
            </a:pPr>
            <a:r>
              <a:rPr lang="en-US" sz="2200" dirty="0"/>
              <a:t>Interviewing the petitioner, and if the petitioner is not the proposed guardian, interviewing the proposed guardian.</a:t>
            </a:r>
          </a:p>
          <a:p>
            <a:pPr marL="692150" lvl="3" indent="-234950">
              <a:buFont typeface="Courier New" panose="02070309020205020404" pitchFamily="49" charset="0"/>
              <a:buChar char="o"/>
            </a:pPr>
            <a:r>
              <a:rPr lang="en-US" sz="2200" dirty="0"/>
              <a:t>Visiting, to the extent feasible, the residence where it is reasonably believed that the minor will live if the guardian is appointed. </a:t>
            </a:r>
          </a:p>
          <a:p>
            <a:pPr marL="692150" lvl="3" indent="-234950">
              <a:buFont typeface="Courier New" panose="02070309020205020404" pitchFamily="49" charset="0"/>
              <a:buChar char="o"/>
            </a:pPr>
            <a:r>
              <a:rPr lang="en-US" sz="2200" dirty="0"/>
              <a:t>Making any other investigation the court directs, including but not limited to interviewing any persons providing medical, mental health, educational, social, or other services to the minor.</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183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Written Report by Court Visitor</a:t>
            </a: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fontScale="92500" lnSpcReduction="20000"/>
          </a:bodyPr>
          <a:lstStyle/>
          <a:p>
            <a:pPr marL="342900" indent="-342900">
              <a:buFont typeface="Wingdings" panose="05000000000000000000" pitchFamily="2" charset="2"/>
              <a:buChar char="Ø"/>
            </a:pPr>
            <a:r>
              <a:rPr lang="en-US" sz="2800" dirty="0"/>
              <a:t>The court visitor court visitor shall submit a written report to the court that contains all of the following: </a:t>
            </a:r>
          </a:p>
          <a:p>
            <a:pPr marL="692150" lvl="1" indent="-234950">
              <a:buFont typeface="Courier New" panose="02070309020205020404" pitchFamily="49" charset="0"/>
              <a:buChar char="o"/>
            </a:pPr>
            <a:r>
              <a:rPr lang="en-US" sz="2600" dirty="0"/>
              <a:t>A recommendation regarding the appropriateness of a guardianship for the minor. </a:t>
            </a:r>
          </a:p>
          <a:p>
            <a:pPr marL="692150" lvl="1" indent="-234950">
              <a:buFont typeface="Courier New" panose="02070309020205020404" pitchFamily="49" charset="0"/>
              <a:buChar char="o"/>
            </a:pPr>
            <a:r>
              <a:rPr lang="en-US" sz="2600" dirty="0"/>
              <a:t>A statement of the qualifications of the guardian together with a statement of whether the minor has expressed agreement with the appointment of the proposed guardian. </a:t>
            </a:r>
          </a:p>
          <a:p>
            <a:pPr marL="692150" lvl="1" indent="-234950">
              <a:buFont typeface="Courier New" panose="02070309020205020404" pitchFamily="49" charset="0"/>
              <a:buChar char="o"/>
            </a:pPr>
            <a:r>
              <a:rPr lang="en-US" sz="2600" dirty="0"/>
              <a:t>Any other matters the court visitor deems relevant to the petition for guardianship and the best interests of the minor. </a:t>
            </a:r>
          </a:p>
          <a:p>
            <a:pPr marL="692150" lvl="1" indent="-234950">
              <a:buFont typeface="Courier New" panose="02070309020205020404" pitchFamily="49" charset="0"/>
              <a:buChar char="o"/>
            </a:pPr>
            <a:r>
              <a:rPr lang="en-US" sz="2600" dirty="0"/>
              <a:t>Any other matters the court directs. </a:t>
            </a:r>
          </a:p>
          <a:p>
            <a:pPr marL="621792" indent="-457200">
              <a:buFont typeface="Wingdings" panose="05000000000000000000" pitchFamily="2" charset="2"/>
              <a:buChar char="Ø"/>
            </a:pPr>
            <a:r>
              <a:rPr lang="en-US" sz="2800" dirty="0"/>
              <a:t>The report of the court visitor shall be made part of the court record unless otherwise ordered by the court.</a:t>
            </a:r>
            <a:endParaRPr lang="en-US" sz="2200" dirty="0"/>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07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4157088" y="685801"/>
            <a:ext cx="72765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There were </a:t>
            </a:r>
            <a:r>
              <a:rPr kumimoji="0" lang="en-US" altLang="en-US" sz="3200" b="1" i="0" u="none" strike="noStrike" kern="1200" cap="none" spc="0" normalizeH="0" baseline="0" noProof="0" dirty="0">
                <a:ln>
                  <a:noFill/>
                </a:ln>
                <a:solidFill>
                  <a:srgbClr val="4472C4"/>
                </a:solidFill>
                <a:effectLst/>
                <a:uLnTx/>
                <a:uFillTx/>
                <a:latin typeface="Calibri" pitchFamily="34" charset="0"/>
                <a:ea typeface="+mn-ea"/>
                <a:cs typeface="Arial" pitchFamily="34" charset="0"/>
              </a:rPr>
              <a:t>23,785</a:t>
            </a:r>
            <a:r>
              <a:rPr kumimoji="0" lang="en-US" altLang="en-US" sz="3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 total open guardianship and conservatorship cases statewide as of the end of 2018.</a:t>
            </a:r>
          </a:p>
          <a:p>
            <a:pPr marL="0" marR="0" lvl="1" indent="0" algn="l" defTabSz="914400" rtl="0" eaLnBrk="1" fontAlgn="auto" latinLnBrk="0" hangingPunct="1">
              <a:lnSpc>
                <a:spcPct val="100000"/>
              </a:lnSpc>
              <a:spcBef>
                <a:spcPts val="0"/>
              </a:spcBef>
              <a:spcAft>
                <a:spcPts val="0"/>
              </a:spcAft>
              <a:buClrTx/>
              <a:buSzTx/>
              <a:buFontTx/>
              <a:buNone/>
              <a:tabLst>
                <a:tab pos="1376363" algn="l"/>
              </a:tabLst>
              <a:defRPr/>
            </a:pPr>
            <a:r>
              <a:rPr kumimoji="0" lang="en-US" altLang="en-US" sz="32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888" y="2895599"/>
            <a:ext cx="4751071" cy="3276600"/>
          </a:xfrm>
          <a:prstGeom prst="rect">
            <a:avLst/>
          </a:prstGeom>
        </p:spPr>
      </p:pic>
      <p:grpSp>
        <p:nvGrpSpPr>
          <p:cNvPr id="13" name="Group 12">
            <a:extLst>
              <a:ext uri="{FF2B5EF4-FFF2-40B4-BE49-F238E27FC236}">
                <a16:creationId xmlns:a16="http://schemas.microsoft.com/office/drawing/2014/main" id="{183EDDEC-6ABF-41CE-91C6-DA9629C1C5A2}"/>
              </a:ext>
            </a:extLst>
          </p:cNvPr>
          <p:cNvGrpSpPr/>
          <p:nvPr/>
        </p:nvGrpSpPr>
        <p:grpSpPr>
          <a:xfrm>
            <a:off x="9128613" y="6172199"/>
            <a:ext cx="2305050" cy="155575"/>
            <a:chOff x="3686175" y="3159124"/>
            <a:chExt cx="2305050" cy="155575"/>
          </a:xfrm>
          <a:solidFill>
            <a:srgbClr val="0070C0"/>
          </a:solidFill>
        </p:grpSpPr>
        <p:sp>
          <p:nvSpPr>
            <p:cNvPr id="14" name="Rectangle 13">
              <a:extLst>
                <a:ext uri="{FF2B5EF4-FFF2-40B4-BE49-F238E27FC236}">
                  <a16:creationId xmlns:a16="http://schemas.microsoft.com/office/drawing/2014/main" id="{F3DC0C0E-5871-4A88-9920-DCF188EFD1E4}"/>
                </a:ext>
              </a:extLst>
            </p:cNvPr>
            <p:cNvSpPr/>
            <p:nvPr/>
          </p:nvSpPr>
          <p:spPr bwMode="auto">
            <a:xfrm>
              <a:off x="39941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91005FA-4FBF-4DE4-A50C-0EF1E090AE17}"/>
                </a:ext>
              </a:extLst>
            </p:cNvPr>
            <p:cNvSpPr/>
            <p:nvPr/>
          </p:nvSpPr>
          <p:spPr bwMode="auto">
            <a:xfrm>
              <a:off x="49085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5FEB87E-7513-4F6C-8986-1FCE938FF8C1}"/>
                </a:ext>
              </a:extLst>
            </p:cNvPr>
            <p:cNvSpPr/>
            <p:nvPr/>
          </p:nvSpPr>
          <p:spPr bwMode="auto">
            <a:xfrm>
              <a:off x="46037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177DAEF-08B1-4E53-9891-DA2C3236C055}"/>
                </a:ext>
              </a:extLst>
            </p:cNvPr>
            <p:cNvSpPr/>
            <p:nvPr/>
          </p:nvSpPr>
          <p:spPr bwMode="auto">
            <a:xfrm>
              <a:off x="5514975"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05E3017-10EA-4299-9CF8-39538697DA52}"/>
                </a:ext>
              </a:extLst>
            </p:cNvPr>
            <p:cNvSpPr/>
            <p:nvPr/>
          </p:nvSpPr>
          <p:spPr bwMode="auto">
            <a:xfrm>
              <a:off x="3686175"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88C93C0-FE26-4349-AB18-C97F8CA7A4C9}"/>
                </a:ext>
              </a:extLst>
            </p:cNvPr>
            <p:cNvSpPr/>
            <p:nvPr/>
          </p:nvSpPr>
          <p:spPr bwMode="auto">
            <a:xfrm>
              <a:off x="5199063"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F80757D-4E14-49C6-9D9E-A891F9554CA3}"/>
                </a:ext>
              </a:extLst>
            </p:cNvPr>
            <p:cNvSpPr/>
            <p:nvPr/>
          </p:nvSpPr>
          <p:spPr bwMode="auto">
            <a:xfrm>
              <a:off x="42989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F1F6306-97FC-4173-AED9-BC58CF8B9B26}"/>
                </a:ext>
              </a:extLst>
            </p:cNvPr>
            <p:cNvSpPr/>
            <p:nvPr/>
          </p:nvSpPr>
          <p:spPr bwMode="auto">
            <a:xfrm>
              <a:off x="5838825"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46147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Appointment of Persons to Serve as Court Visitor</a:t>
            </a: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buFont typeface="Wingdings" panose="05000000000000000000" pitchFamily="2" charset="2"/>
              <a:buChar char="Ø"/>
            </a:pPr>
            <a:r>
              <a:rPr lang="en-US" sz="2800" dirty="0"/>
              <a:t>Attorneys have traditionally been appointed as guardians ad litem. While the court can appoint attorneys to serve as court visitor, an attorney is prohibited from serving both as an attorney representing the minor and as a court visitor because they have different roles that may conflict.</a:t>
            </a:r>
            <a:endParaRPr lang="en-US" sz="2200" dirty="0"/>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207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Appointment of Persons to Serve as Court Visitor</a:t>
            </a: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buFont typeface="Wingdings" panose="05000000000000000000" pitchFamily="2" charset="2"/>
              <a:buChar char="Ø"/>
            </a:pPr>
            <a:r>
              <a:rPr lang="en-US" sz="2800" dirty="0"/>
              <a:t>The court has discretion as to whom to appoint as court visitor and may appoint persons with a variety of qualifications and backgrounds (e.g., attorneys, social workers, psychologists, social workers) depending upon the type of investigation needed by the court.</a:t>
            </a:r>
          </a:p>
          <a:p>
            <a:pPr marL="342900" indent="-342900">
              <a:buFont typeface="Wingdings" panose="05000000000000000000" pitchFamily="2" charset="2"/>
              <a:buChar char="Ø"/>
            </a:pPr>
            <a:r>
              <a:rPr lang="en-US" sz="2800" dirty="0"/>
              <a:t>There currently is no program of trained volunteers to serve as court visitors such as the Court Appointed Special Advocates for Children (CASA) program.</a:t>
            </a:r>
            <a:endParaRPr lang="en-US" sz="2200" dirty="0"/>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071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1"/>
            <a:ext cx="12192000" cy="4572000"/>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4690752"/>
          </a:xfrm>
        </p:spPr>
        <p:txBody>
          <a:bodyPr anchor="ctr">
            <a:normAutofit/>
          </a:bodyPr>
          <a:lstStyle/>
          <a:p>
            <a:r>
              <a:rPr lang="en-US" sz="3600" b="1" dirty="0">
                <a:solidFill>
                  <a:schemeClr val="bg1"/>
                </a:solidFill>
              </a:rPr>
              <a:t>Selection of Guardian for Minor and Background Check of Proposed Guardian</a:t>
            </a: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4907756"/>
            <a:ext cx="9144000" cy="1655762"/>
          </a:xfrm>
        </p:spPr>
        <p:txBody>
          <a:bodyPr/>
          <a:lstStyle/>
          <a:p>
            <a:r>
              <a:rPr lang="en-US" b="1" dirty="0"/>
              <a:t>Institute on Guardianship and Conservatorship</a:t>
            </a:r>
          </a:p>
        </p:txBody>
      </p:sp>
      <p:sp>
        <p:nvSpPr>
          <p:cNvPr id="7" name="Slide Number Placeholder 1">
            <a:extLst>
              <a:ext uri="{FF2B5EF4-FFF2-40B4-BE49-F238E27FC236}">
                <a16:creationId xmlns:a16="http://schemas.microsoft.com/office/drawing/2014/main" id="{3078C8E1-99DB-450F-8E15-CF3E5FFFCC2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352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2C0FF-9E62-4303-8D52-8184C1453E24}"/>
              </a:ext>
            </a:extLst>
          </p:cNvPr>
          <p:cNvSpPr/>
          <p:nvPr/>
        </p:nvSpPr>
        <p:spPr>
          <a:xfrm>
            <a:off x="0" y="-1"/>
            <a:ext cx="12191999"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B7722F9-D174-414E-A4F8-D9BCDFF0B657}"/>
              </a:ext>
            </a:extLst>
          </p:cNvPr>
          <p:cNvSpPr>
            <a:spLocks noGrp="1"/>
          </p:cNvSpPr>
          <p:nvPr>
            <p:ph type="title"/>
          </p:nvPr>
        </p:nvSpPr>
        <p:spPr>
          <a:xfrm>
            <a:off x="838200" y="0"/>
            <a:ext cx="10515600" cy="1325563"/>
          </a:xfrm>
        </p:spPr>
        <p:txBody>
          <a:bodyPr>
            <a:normAutofit fontScale="90000"/>
          </a:bodyPr>
          <a:lstStyle/>
          <a:p>
            <a:pPr algn="ctr"/>
            <a:br>
              <a:rPr lang="en-US" sz="4000" b="1" dirty="0">
                <a:solidFill>
                  <a:schemeClr val="bg1"/>
                </a:solidFill>
              </a:rPr>
            </a:br>
            <a:r>
              <a:rPr lang="en-US" sz="4000" b="1" dirty="0">
                <a:solidFill>
                  <a:schemeClr val="bg1"/>
                </a:solidFill>
              </a:rPr>
              <a:t>Selection of Guardian for Minor:</a:t>
            </a:r>
            <a:br>
              <a:rPr lang="en-US" sz="4000" b="1" dirty="0">
                <a:solidFill>
                  <a:schemeClr val="bg1"/>
                </a:solidFill>
              </a:rPr>
            </a:br>
            <a:r>
              <a:rPr lang="en-US" sz="4000" b="1" dirty="0">
                <a:solidFill>
                  <a:schemeClr val="bg1"/>
                </a:solidFill>
              </a:rPr>
              <a:t> Qualifications and Preferences</a:t>
            </a:r>
          </a:p>
        </p:txBody>
      </p:sp>
      <p:sp>
        <p:nvSpPr>
          <p:cNvPr id="7" name="Content Placeholder 6">
            <a:extLst>
              <a:ext uri="{FF2B5EF4-FFF2-40B4-BE49-F238E27FC236}">
                <a16:creationId xmlns:a16="http://schemas.microsoft.com/office/drawing/2014/main" id="{307F96E5-D5BB-4217-97EB-102A0A669BF3}"/>
              </a:ext>
            </a:extLst>
          </p:cNvPr>
          <p:cNvSpPr>
            <a:spLocks noGrp="1"/>
          </p:cNvSpPr>
          <p:nvPr>
            <p:ph idx="1"/>
          </p:nvPr>
        </p:nvSpPr>
        <p:spPr>
          <a:xfrm>
            <a:off x="838200" y="2259660"/>
            <a:ext cx="10515600" cy="4294375"/>
          </a:xfrm>
        </p:spPr>
        <p:txBody>
          <a:bodyPr>
            <a:normAutofit fontScale="92500" lnSpcReduction="10000"/>
          </a:bodyPr>
          <a:lstStyle/>
          <a:p>
            <a:pPr lvl="0">
              <a:buFont typeface="Wingdings" panose="05000000000000000000" pitchFamily="2" charset="2"/>
              <a:buChar char="Ø"/>
            </a:pPr>
            <a:r>
              <a:rPr lang="en-US" sz="2600" dirty="0"/>
              <a:t>The court shall appoint any “qualified and suitable person who is willing to serve” subject to two preferences [§232D.308(1)] Under this general standard, the court will continue to have broad discretion as to who to appoint as a guardian.</a:t>
            </a:r>
          </a:p>
          <a:p>
            <a:pPr lvl="0">
              <a:buFont typeface="Wingdings" panose="05000000000000000000" pitchFamily="2" charset="2"/>
              <a:buChar char="Ø"/>
            </a:pPr>
            <a:r>
              <a:rPr lang="en-US" sz="2600" dirty="0"/>
              <a:t> The two preferences are:</a:t>
            </a:r>
          </a:p>
          <a:p>
            <a:pPr lvl="1">
              <a:buFont typeface="Courier New" panose="02070309020205020404" pitchFamily="49" charset="0"/>
              <a:buChar char="o"/>
            </a:pPr>
            <a:r>
              <a:rPr lang="en-US" sz="2600" dirty="0"/>
              <a:t>A person, if qualified and suitable, “nominated as guardian for a minor by a will that was executed by the parent or parents having legal custody at the time of the parent’s or parents’ death and that was admitted to probate under chapter 633.</a:t>
            </a:r>
            <a:br>
              <a:rPr lang="en-US" sz="2600" dirty="0"/>
            </a:br>
            <a:r>
              <a:rPr lang="en-US" sz="2600" dirty="0"/>
              <a:t>[§232D.308(2)]</a:t>
            </a:r>
          </a:p>
          <a:p>
            <a:pPr lvl="1">
              <a:buFont typeface="Courier New" panose="02070309020205020404" pitchFamily="49" charset="0"/>
              <a:buChar char="o"/>
            </a:pPr>
            <a:r>
              <a:rPr lang="en-US" sz="2600" dirty="0"/>
              <a:t>A preference for a person, if qualified and suitable, “requested by a minor fourteen years of age or older.” </a:t>
            </a:r>
            <a:br>
              <a:rPr lang="en-US" sz="2600" dirty="0"/>
            </a:br>
            <a:r>
              <a:rPr lang="en-US" sz="2600" dirty="0"/>
              <a:t>[§232D.308(3)]</a:t>
            </a:r>
          </a:p>
          <a:p>
            <a:pPr marL="0" indent="0">
              <a:buNone/>
            </a:pPr>
            <a:endParaRPr lang="en-US" sz="3200" dirty="0"/>
          </a:p>
        </p:txBody>
      </p:sp>
      <p:sp>
        <p:nvSpPr>
          <p:cNvPr id="5" name="Slide Number Placeholder 1">
            <a:extLst>
              <a:ext uri="{FF2B5EF4-FFF2-40B4-BE49-F238E27FC236}">
                <a16:creationId xmlns:a16="http://schemas.microsoft.com/office/drawing/2014/main" id="{2BECF06E-45E3-46A4-A824-CC132AE649C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811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2C0FF-9E62-4303-8D52-8184C1453E24}"/>
              </a:ext>
            </a:extLst>
          </p:cNvPr>
          <p:cNvSpPr/>
          <p:nvPr/>
        </p:nvSpPr>
        <p:spPr>
          <a:xfrm>
            <a:off x="0" y="1"/>
            <a:ext cx="12191999"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B7722F9-D174-414E-A4F8-D9BCDFF0B657}"/>
              </a:ext>
            </a:extLst>
          </p:cNvPr>
          <p:cNvSpPr>
            <a:spLocks noGrp="1"/>
          </p:cNvSpPr>
          <p:nvPr>
            <p:ph type="title"/>
          </p:nvPr>
        </p:nvSpPr>
        <p:spPr>
          <a:xfrm>
            <a:off x="838200" y="0"/>
            <a:ext cx="10515600" cy="1325563"/>
          </a:xfrm>
        </p:spPr>
        <p:txBody>
          <a:bodyPr>
            <a:normAutofit/>
          </a:bodyPr>
          <a:lstStyle/>
          <a:p>
            <a:pPr algn="ctr"/>
            <a:r>
              <a:rPr lang="en-US" sz="3600" b="1" dirty="0">
                <a:solidFill>
                  <a:schemeClr val="bg1"/>
                </a:solidFill>
              </a:rPr>
              <a:t>Background Check: Existing Law</a:t>
            </a:r>
          </a:p>
        </p:txBody>
      </p:sp>
      <p:sp>
        <p:nvSpPr>
          <p:cNvPr id="7" name="Content Placeholder 6">
            <a:extLst>
              <a:ext uri="{FF2B5EF4-FFF2-40B4-BE49-F238E27FC236}">
                <a16:creationId xmlns:a16="http://schemas.microsoft.com/office/drawing/2014/main" id="{307F96E5-D5BB-4217-97EB-102A0A669BF3}"/>
              </a:ext>
            </a:extLst>
          </p:cNvPr>
          <p:cNvSpPr>
            <a:spLocks noGrp="1"/>
          </p:cNvSpPr>
          <p:nvPr>
            <p:ph idx="1"/>
          </p:nvPr>
        </p:nvSpPr>
        <p:spPr>
          <a:xfrm>
            <a:off x="838200" y="2377440"/>
            <a:ext cx="10515600" cy="3799523"/>
          </a:xfrm>
        </p:spPr>
        <p:txBody>
          <a:bodyPr>
            <a:normAutofit lnSpcReduction="10000"/>
          </a:bodyPr>
          <a:lstStyle/>
          <a:p>
            <a:pPr>
              <a:buFont typeface="Wingdings" panose="05000000000000000000" pitchFamily="2" charset="2"/>
              <a:buChar char="Ø"/>
            </a:pPr>
            <a:r>
              <a:rPr lang="en-US" sz="3200" dirty="0"/>
              <a:t>Probate Code currently does not require background checks.</a:t>
            </a:r>
            <a:br>
              <a:rPr lang="en-US" sz="3200" dirty="0"/>
            </a:br>
            <a:endParaRPr lang="en-US" sz="3200" dirty="0"/>
          </a:p>
          <a:p>
            <a:pPr>
              <a:buFont typeface="Wingdings" panose="05000000000000000000" pitchFamily="2" charset="2"/>
              <a:buChar char="Ø"/>
            </a:pPr>
            <a:r>
              <a:rPr lang="en-US" sz="3200" dirty="0"/>
              <a:t>Iowa Supreme Court Guardianship and Conservatorship Reform Task Force recommended background checks.</a:t>
            </a:r>
            <a:br>
              <a:rPr lang="en-US" sz="3200" dirty="0"/>
            </a:br>
            <a:endParaRPr lang="en-US" sz="3200" dirty="0"/>
          </a:p>
          <a:p>
            <a:pPr>
              <a:buFont typeface="Wingdings" panose="05000000000000000000" pitchFamily="2" charset="2"/>
              <a:buChar char="Ø"/>
            </a:pPr>
            <a:r>
              <a:rPr lang="en-US" sz="3200" dirty="0"/>
              <a:t>Background checks are safeguard against court appointment  of  guardians or conservators who may misuse their authority.</a:t>
            </a:r>
          </a:p>
          <a:p>
            <a:pPr marL="0" indent="0">
              <a:buNone/>
            </a:pPr>
            <a:endParaRPr lang="en-US" sz="3200" dirty="0"/>
          </a:p>
        </p:txBody>
      </p:sp>
      <p:sp>
        <p:nvSpPr>
          <p:cNvPr id="5" name="Slide Number Placeholder 1">
            <a:extLst>
              <a:ext uri="{FF2B5EF4-FFF2-40B4-BE49-F238E27FC236}">
                <a16:creationId xmlns:a16="http://schemas.microsoft.com/office/drawing/2014/main" id="{0F92913C-7D00-4EF4-8A18-FBA5299CE1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835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2C0FF-9E62-4303-8D52-8184C1453E24}"/>
              </a:ext>
            </a:extLst>
          </p:cNvPr>
          <p:cNvSpPr/>
          <p:nvPr/>
        </p:nvSpPr>
        <p:spPr>
          <a:xfrm>
            <a:off x="0" y="1"/>
            <a:ext cx="12191999"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B7722F9-D174-414E-A4F8-D9BCDFF0B657}"/>
              </a:ext>
            </a:extLst>
          </p:cNvPr>
          <p:cNvSpPr>
            <a:spLocks noGrp="1"/>
          </p:cNvSpPr>
          <p:nvPr>
            <p:ph type="title"/>
          </p:nvPr>
        </p:nvSpPr>
        <p:spPr>
          <a:xfrm>
            <a:off x="838200" y="0"/>
            <a:ext cx="10515600" cy="1325562"/>
          </a:xfrm>
        </p:spPr>
        <p:txBody>
          <a:bodyPr>
            <a:normAutofit/>
          </a:bodyPr>
          <a:lstStyle/>
          <a:p>
            <a:pPr algn="ctr"/>
            <a:r>
              <a:rPr lang="en-US" sz="3600" b="1" dirty="0">
                <a:solidFill>
                  <a:schemeClr val="bg1"/>
                </a:solidFill>
              </a:rPr>
              <a:t>Requirement of Background Checks</a:t>
            </a:r>
          </a:p>
        </p:txBody>
      </p:sp>
      <p:sp>
        <p:nvSpPr>
          <p:cNvPr id="7" name="Content Placeholder 6">
            <a:extLst>
              <a:ext uri="{FF2B5EF4-FFF2-40B4-BE49-F238E27FC236}">
                <a16:creationId xmlns:a16="http://schemas.microsoft.com/office/drawing/2014/main" id="{307F96E5-D5BB-4217-97EB-102A0A669BF3}"/>
              </a:ext>
            </a:extLst>
          </p:cNvPr>
          <p:cNvSpPr>
            <a:spLocks noGrp="1"/>
          </p:cNvSpPr>
          <p:nvPr>
            <p:ph idx="1"/>
          </p:nvPr>
        </p:nvSpPr>
        <p:spPr>
          <a:xfrm>
            <a:off x="838200" y="2083324"/>
            <a:ext cx="10515600" cy="4753049"/>
          </a:xfrm>
        </p:spPr>
        <p:txBody>
          <a:bodyPr/>
          <a:lstStyle/>
          <a:p>
            <a:pPr>
              <a:buFont typeface="Wingdings" panose="05000000000000000000" pitchFamily="2" charset="2"/>
              <a:buChar char="Ø"/>
            </a:pPr>
            <a:r>
              <a:rPr lang="en-US" sz="3200" dirty="0"/>
              <a:t>Background checks of prospective guardian is required.</a:t>
            </a:r>
          </a:p>
          <a:p>
            <a:pPr>
              <a:buFont typeface="Wingdings" panose="05000000000000000000" pitchFamily="2" charset="2"/>
              <a:buChar char="Ø"/>
            </a:pPr>
            <a:r>
              <a:rPr lang="en-US" sz="3200" dirty="0"/>
              <a:t>Only exception is financial institutions with Iowa trust powers. </a:t>
            </a:r>
          </a:p>
          <a:p>
            <a:pPr>
              <a:buFont typeface="Wingdings" panose="05000000000000000000" pitchFamily="2" charset="2"/>
              <a:buChar char="Ø"/>
            </a:pPr>
            <a:r>
              <a:rPr lang="en-US" sz="3200" dirty="0"/>
              <a:t>Background checks required are:</a:t>
            </a:r>
          </a:p>
          <a:p>
            <a:pPr lvl="1">
              <a:buFont typeface="Courier New" panose="02070309020205020404" pitchFamily="49" charset="0"/>
              <a:buChar char="o"/>
            </a:pPr>
            <a:r>
              <a:rPr lang="en-US" dirty="0"/>
              <a:t>Iowa Criminal Records</a:t>
            </a:r>
          </a:p>
          <a:p>
            <a:pPr lvl="1">
              <a:buFont typeface="Courier New" panose="02070309020205020404" pitchFamily="49" charset="0"/>
              <a:buChar char="o"/>
            </a:pPr>
            <a:r>
              <a:rPr lang="en-US" dirty="0"/>
              <a:t>Sex Offender Registry</a:t>
            </a:r>
          </a:p>
          <a:p>
            <a:pPr lvl="1">
              <a:buFont typeface="Courier New" panose="02070309020205020404" pitchFamily="49" charset="0"/>
              <a:buChar char="o"/>
            </a:pPr>
            <a:r>
              <a:rPr lang="en-US" dirty="0"/>
              <a:t>Dependent Adult Abuse Registry</a:t>
            </a:r>
          </a:p>
          <a:p>
            <a:pPr lvl="1">
              <a:buFont typeface="Courier New" panose="02070309020205020404" pitchFamily="49" charset="0"/>
              <a:buChar char="o"/>
            </a:pPr>
            <a:r>
              <a:rPr lang="en-US" dirty="0"/>
              <a:t>Child Abuse Registry</a:t>
            </a:r>
          </a:p>
          <a:p>
            <a:pPr marL="0" indent="0">
              <a:buNone/>
            </a:pPr>
            <a:endParaRPr lang="en-US" dirty="0"/>
          </a:p>
        </p:txBody>
      </p:sp>
      <p:sp>
        <p:nvSpPr>
          <p:cNvPr id="5" name="Slide Number Placeholder 1">
            <a:extLst>
              <a:ext uri="{FF2B5EF4-FFF2-40B4-BE49-F238E27FC236}">
                <a16:creationId xmlns:a16="http://schemas.microsoft.com/office/drawing/2014/main" id="{3E99BDF2-FE42-471C-8D1D-EDF2804EED9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235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2C0FF-9E62-4303-8D52-8184C1453E24}"/>
              </a:ext>
            </a:extLst>
          </p:cNvPr>
          <p:cNvSpPr/>
          <p:nvPr/>
        </p:nvSpPr>
        <p:spPr>
          <a:xfrm>
            <a:off x="0" y="1"/>
            <a:ext cx="12191999"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B7722F9-D174-414E-A4F8-D9BCDFF0B657}"/>
              </a:ext>
            </a:extLst>
          </p:cNvPr>
          <p:cNvSpPr>
            <a:spLocks noGrp="1"/>
          </p:cNvSpPr>
          <p:nvPr>
            <p:ph type="title"/>
          </p:nvPr>
        </p:nvSpPr>
        <p:spPr>
          <a:xfrm>
            <a:off x="838200" y="0"/>
            <a:ext cx="10515600" cy="1325563"/>
          </a:xfrm>
        </p:spPr>
        <p:txBody>
          <a:bodyPr>
            <a:normAutofit/>
          </a:bodyPr>
          <a:lstStyle/>
          <a:p>
            <a:pPr algn="ctr"/>
            <a:r>
              <a:rPr lang="en-US" sz="3600" b="1" dirty="0">
                <a:solidFill>
                  <a:schemeClr val="bg1"/>
                </a:solidFill>
              </a:rPr>
              <a:t>Effect of Negative Background Check </a:t>
            </a:r>
          </a:p>
        </p:txBody>
      </p:sp>
      <p:sp>
        <p:nvSpPr>
          <p:cNvPr id="7" name="Content Placeholder 6">
            <a:extLst>
              <a:ext uri="{FF2B5EF4-FFF2-40B4-BE49-F238E27FC236}">
                <a16:creationId xmlns:a16="http://schemas.microsoft.com/office/drawing/2014/main" id="{307F96E5-D5BB-4217-97EB-102A0A669BF3}"/>
              </a:ext>
            </a:extLst>
          </p:cNvPr>
          <p:cNvSpPr>
            <a:spLocks noGrp="1"/>
          </p:cNvSpPr>
          <p:nvPr>
            <p:ph idx="1"/>
          </p:nvPr>
        </p:nvSpPr>
        <p:spPr>
          <a:xfrm>
            <a:off x="838200" y="1882588"/>
            <a:ext cx="10515600" cy="4294375"/>
          </a:xfrm>
        </p:spPr>
        <p:txBody>
          <a:bodyPr>
            <a:normAutofit/>
          </a:bodyPr>
          <a:lstStyle/>
          <a:p>
            <a:pPr marL="0" lvl="0" indent="0">
              <a:buNone/>
            </a:pPr>
            <a:endParaRPr lang="en-US" sz="3200" dirty="0"/>
          </a:p>
          <a:p>
            <a:pPr lvl="0">
              <a:buFont typeface="Wingdings" panose="05000000000000000000" pitchFamily="2" charset="2"/>
              <a:buChar char="Ø"/>
            </a:pPr>
            <a:r>
              <a:rPr lang="en-US" sz="3200" dirty="0"/>
              <a:t>Background check is to furnish court with information relevant to appropriateness of appointment.</a:t>
            </a:r>
            <a:br>
              <a:rPr lang="en-US" sz="3200" dirty="0"/>
            </a:br>
            <a:endParaRPr lang="en-US" sz="3200" dirty="0"/>
          </a:p>
          <a:p>
            <a:pPr lvl="0">
              <a:buFont typeface="Wingdings" panose="05000000000000000000" pitchFamily="2" charset="2"/>
              <a:buChar char="Ø"/>
            </a:pPr>
            <a:r>
              <a:rPr lang="en-US" sz="3200" dirty="0"/>
              <a:t>Judge has discretion as to whether to treat negative information as disqualifying.</a:t>
            </a:r>
          </a:p>
          <a:p>
            <a:pPr marL="0" indent="0">
              <a:buNone/>
            </a:pPr>
            <a:endParaRPr lang="en-US" sz="3200" dirty="0"/>
          </a:p>
        </p:txBody>
      </p:sp>
      <p:sp>
        <p:nvSpPr>
          <p:cNvPr id="5" name="Slide Number Placeholder 1">
            <a:extLst>
              <a:ext uri="{FF2B5EF4-FFF2-40B4-BE49-F238E27FC236}">
                <a16:creationId xmlns:a16="http://schemas.microsoft.com/office/drawing/2014/main" id="{691D5373-1A1E-469F-B8A7-4BA8ADEA3FE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074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2C0FF-9E62-4303-8D52-8184C1453E24}"/>
              </a:ext>
            </a:extLst>
          </p:cNvPr>
          <p:cNvSpPr/>
          <p:nvPr/>
        </p:nvSpPr>
        <p:spPr>
          <a:xfrm>
            <a:off x="0" y="1"/>
            <a:ext cx="12191999"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B7722F9-D174-414E-A4F8-D9BCDFF0B657}"/>
              </a:ext>
            </a:extLst>
          </p:cNvPr>
          <p:cNvSpPr>
            <a:spLocks noGrp="1"/>
          </p:cNvSpPr>
          <p:nvPr>
            <p:ph type="title"/>
          </p:nvPr>
        </p:nvSpPr>
        <p:spPr>
          <a:xfrm>
            <a:off x="838200" y="0"/>
            <a:ext cx="10515600" cy="1325563"/>
          </a:xfrm>
        </p:spPr>
        <p:txBody>
          <a:bodyPr>
            <a:normAutofit/>
          </a:bodyPr>
          <a:lstStyle/>
          <a:p>
            <a:pPr algn="ctr"/>
            <a:r>
              <a:rPr lang="en-US" sz="3600" b="1" dirty="0">
                <a:solidFill>
                  <a:schemeClr val="bg1"/>
                </a:solidFill>
              </a:rPr>
              <a:t>Background Check Procedures</a:t>
            </a:r>
          </a:p>
        </p:txBody>
      </p:sp>
      <p:sp>
        <p:nvSpPr>
          <p:cNvPr id="7" name="Content Placeholder 6">
            <a:extLst>
              <a:ext uri="{FF2B5EF4-FFF2-40B4-BE49-F238E27FC236}">
                <a16:creationId xmlns:a16="http://schemas.microsoft.com/office/drawing/2014/main" id="{307F96E5-D5BB-4217-97EB-102A0A669BF3}"/>
              </a:ext>
            </a:extLst>
          </p:cNvPr>
          <p:cNvSpPr>
            <a:spLocks noGrp="1"/>
          </p:cNvSpPr>
          <p:nvPr>
            <p:ph idx="1"/>
          </p:nvPr>
        </p:nvSpPr>
        <p:spPr>
          <a:xfrm>
            <a:off x="838200" y="2503170"/>
            <a:ext cx="10515600" cy="3673793"/>
          </a:xfrm>
        </p:spPr>
        <p:txBody>
          <a:bodyPr>
            <a:normAutofit/>
          </a:bodyPr>
          <a:lstStyle/>
          <a:p>
            <a:pPr lvl="0">
              <a:buFont typeface="Wingdings" panose="05000000000000000000" pitchFamily="2" charset="2"/>
              <a:buChar char="Ø"/>
            </a:pPr>
            <a:r>
              <a:rPr lang="en-US" sz="3200" dirty="0"/>
              <a:t>Judicial branch must establish procedures for electronic access to single contact repository [SING].</a:t>
            </a:r>
          </a:p>
          <a:p>
            <a:pPr lvl="0">
              <a:buFont typeface="Wingdings" panose="05000000000000000000" pitchFamily="2" charset="2"/>
              <a:buChar char="Ø"/>
            </a:pPr>
            <a:r>
              <a:rPr lang="en-US" sz="3200" dirty="0"/>
              <a:t>Judicial branch to establish procedures in conjunction with departments of public safety, human services, and state chief information officer.</a:t>
            </a:r>
          </a:p>
          <a:p>
            <a:pPr marL="0" indent="0">
              <a:buNone/>
            </a:pPr>
            <a:endParaRPr lang="en-US" sz="3200" dirty="0"/>
          </a:p>
        </p:txBody>
      </p:sp>
      <p:sp>
        <p:nvSpPr>
          <p:cNvPr id="5" name="Slide Number Placeholder 1">
            <a:extLst>
              <a:ext uri="{FF2B5EF4-FFF2-40B4-BE49-F238E27FC236}">
                <a16:creationId xmlns:a16="http://schemas.microsoft.com/office/drawing/2014/main" id="{628C3925-F479-47FA-9609-D46A7D00DC5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060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2C0FF-9E62-4303-8D52-8184C1453E24}"/>
              </a:ext>
            </a:extLst>
          </p:cNvPr>
          <p:cNvSpPr/>
          <p:nvPr/>
        </p:nvSpPr>
        <p:spPr>
          <a:xfrm>
            <a:off x="0" y="1"/>
            <a:ext cx="12191999"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B7722F9-D174-414E-A4F8-D9BCDFF0B657}"/>
              </a:ext>
            </a:extLst>
          </p:cNvPr>
          <p:cNvSpPr>
            <a:spLocks noGrp="1"/>
          </p:cNvSpPr>
          <p:nvPr>
            <p:ph type="title"/>
          </p:nvPr>
        </p:nvSpPr>
        <p:spPr>
          <a:xfrm>
            <a:off x="838200" y="0"/>
            <a:ext cx="10515600" cy="1325563"/>
          </a:xfrm>
        </p:spPr>
        <p:txBody>
          <a:bodyPr>
            <a:normAutofit/>
          </a:bodyPr>
          <a:lstStyle/>
          <a:p>
            <a:pPr algn="ctr"/>
            <a:r>
              <a:rPr lang="en-US" sz="3600" b="1" dirty="0">
                <a:solidFill>
                  <a:schemeClr val="bg1"/>
                </a:solidFill>
              </a:rPr>
              <a:t>Cost and Payment for Background Checks</a:t>
            </a:r>
          </a:p>
        </p:txBody>
      </p:sp>
      <p:sp>
        <p:nvSpPr>
          <p:cNvPr id="7" name="Content Placeholder 6">
            <a:extLst>
              <a:ext uri="{FF2B5EF4-FFF2-40B4-BE49-F238E27FC236}">
                <a16:creationId xmlns:a16="http://schemas.microsoft.com/office/drawing/2014/main" id="{307F96E5-D5BB-4217-97EB-102A0A669BF3}"/>
              </a:ext>
            </a:extLst>
          </p:cNvPr>
          <p:cNvSpPr>
            <a:spLocks noGrp="1"/>
          </p:cNvSpPr>
          <p:nvPr>
            <p:ph idx="1"/>
          </p:nvPr>
        </p:nvSpPr>
        <p:spPr>
          <a:xfrm>
            <a:off x="838200" y="1882588"/>
            <a:ext cx="10515600" cy="4294375"/>
          </a:xfrm>
        </p:spPr>
        <p:txBody>
          <a:bodyPr>
            <a:normAutofit/>
          </a:bodyPr>
          <a:lstStyle/>
          <a:p>
            <a:pPr marL="514350" lvl="0" indent="-514350">
              <a:buFont typeface="+mj-lt"/>
              <a:buAutoNum type="arabicPeriod"/>
            </a:pPr>
            <a:endParaRPr lang="en-US" sz="3200" dirty="0"/>
          </a:p>
          <a:p>
            <a:pPr lvl="0">
              <a:buFont typeface="Wingdings" panose="05000000000000000000" pitchFamily="2" charset="2"/>
              <a:buChar char="Ø"/>
            </a:pPr>
            <a:r>
              <a:rPr lang="en-US" sz="3200" dirty="0"/>
              <a:t>The petitioner shall be responsible for a SING background check.</a:t>
            </a:r>
            <a:br>
              <a:rPr lang="en-US" sz="3200" dirty="0"/>
            </a:br>
            <a:endParaRPr lang="en-US" sz="3200" dirty="0"/>
          </a:p>
          <a:p>
            <a:pPr lvl="0">
              <a:buFont typeface="Wingdings" panose="05000000000000000000" pitchFamily="2" charset="2"/>
              <a:buChar char="Ø"/>
            </a:pPr>
            <a:r>
              <a:rPr lang="en-US" sz="3200" dirty="0"/>
              <a:t>Cost of SING background check is $15.</a:t>
            </a:r>
          </a:p>
          <a:p>
            <a:pPr marL="0" indent="0">
              <a:buNone/>
            </a:pPr>
            <a:endParaRPr lang="en-US" sz="3200" dirty="0"/>
          </a:p>
        </p:txBody>
      </p:sp>
      <p:sp>
        <p:nvSpPr>
          <p:cNvPr id="5" name="Slide Number Placeholder 1">
            <a:extLst>
              <a:ext uri="{FF2B5EF4-FFF2-40B4-BE49-F238E27FC236}">
                <a16:creationId xmlns:a16="http://schemas.microsoft.com/office/drawing/2014/main" id="{1E85D484-2F00-4435-8BB6-210D150108C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82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207DF7-08EC-4B08-A847-4A61179FA470}"/>
              </a:ext>
            </a:extLst>
          </p:cNvPr>
          <p:cNvSpPr/>
          <p:nvPr/>
        </p:nvSpPr>
        <p:spPr>
          <a:xfrm>
            <a:off x="0" y="-331040"/>
            <a:ext cx="12192000" cy="1892808"/>
          </a:xfrm>
          <a:prstGeom prst="rect">
            <a:avLst/>
          </a:prstGeom>
          <a:solidFill>
            <a:srgbClr val="0141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410878" y="-331039"/>
            <a:ext cx="9144000" cy="2399869"/>
          </a:xfrm>
        </p:spPr>
        <p:txBody>
          <a:bodyPr anchor="ctr">
            <a:normAutofit/>
          </a:bodyPr>
          <a:lstStyle/>
          <a:p>
            <a:r>
              <a:rPr lang="en-US" sz="3600" b="1" dirty="0">
                <a:solidFill>
                  <a:schemeClr val="bg1"/>
                </a:solidFill>
              </a:rPr>
              <a:t>Obtaining Release of Information from Proposed Guardian</a:t>
            </a:r>
            <a:br>
              <a:rPr lang="en-US" b="1" dirty="0">
                <a:solidFill>
                  <a:schemeClr val="bg1"/>
                </a:solidFill>
                <a:latin typeface="+mn-lt"/>
              </a:rPr>
            </a:br>
            <a:endParaRPr lang="en-US" sz="18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099794" y="2207852"/>
            <a:ext cx="9144000" cy="1892808"/>
          </a:xfrm>
        </p:spPr>
        <p:txBody>
          <a:bodyPr>
            <a:noAutofit/>
          </a:bodyPr>
          <a:lstStyle/>
          <a:p>
            <a:pPr marL="342900" indent="-342900" algn="l">
              <a:buFont typeface="Wingdings" panose="05000000000000000000" pitchFamily="2" charset="2"/>
              <a:buChar char="Ø"/>
            </a:pPr>
            <a:r>
              <a:rPr lang="en-US" sz="3200" dirty="0"/>
              <a:t>Attorneys representing petitioners should obtain release of registry information from the prospective guardian.</a:t>
            </a:r>
          </a:p>
        </p:txBody>
      </p:sp>
      <p:sp>
        <p:nvSpPr>
          <p:cNvPr id="7" name="Slide Number Placeholder 1">
            <a:extLst>
              <a:ext uri="{FF2B5EF4-FFF2-40B4-BE49-F238E27FC236}">
                <a16:creationId xmlns:a16="http://schemas.microsoft.com/office/drawing/2014/main" id="{814BDF87-B21D-4B18-A4A6-06194A624B5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88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935" y="3429000"/>
            <a:ext cx="3543930" cy="2976901"/>
          </a:xfrm>
          <a:prstGeom prst="rect">
            <a:avLst/>
          </a:prstGeom>
        </p:spPr>
      </p:pic>
      <p:sp>
        <p:nvSpPr>
          <p:cNvPr id="5123" name="TextBox 3"/>
          <p:cNvSpPr txBox="1">
            <a:spLocks noChangeArrowheads="1"/>
          </p:cNvSpPr>
          <p:nvPr/>
        </p:nvSpPr>
        <p:spPr bwMode="auto">
          <a:xfrm>
            <a:off x="848298" y="262690"/>
            <a:ext cx="103007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1" indent="0" algn="ctr" defTabSz="914400" rtl="0" eaLnBrk="1" fontAlgn="auto" latinLnBrk="0" hangingPunct="1">
              <a:lnSpc>
                <a:spcPct val="100000"/>
              </a:lnSpc>
              <a:spcBef>
                <a:spcPts val="0"/>
              </a:spcBef>
              <a:spcAft>
                <a:spcPts val="1200"/>
              </a:spcAft>
              <a:buClrTx/>
              <a:buSzTx/>
              <a:buFontTx/>
              <a:buNone/>
              <a:tabLst/>
              <a:defRPr/>
            </a:pPr>
            <a:r>
              <a:rPr kumimoji="0" lang="en-US" altLang="en-US" sz="4400" b="1" i="0" u="sng" strike="noStrike" kern="1200" cap="small" spc="0" normalizeH="0" baseline="0" noProof="0" dirty="0">
                <a:ln>
                  <a:noFill/>
                </a:ln>
                <a:solidFill>
                  <a:prstClr val="black"/>
                </a:solidFill>
                <a:effectLst/>
                <a:uLnTx/>
                <a:uFillTx/>
                <a:latin typeface="Calibri"/>
                <a:ea typeface="+mn-ea"/>
                <a:cs typeface="Calibri Light" panose="020F0302020204030204" pitchFamily="34" charset="0"/>
              </a:rPr>
              <a:t>Iowa Guardianship &amp; Conservatorship Study</a:t>
            </a:r>
          </a:p>
        </p:txBody>
      </p:sp>
      <p:pic>
        <p:nvPicPr>
          <p:cNvPr id="5" name="Picture 4" descr="A picture containing drawing&#10;&#10;Description automatically generated">
            <a:extLst>
              <a:ext uri="{FF2B5EF4-FFF2-40B4-BE49-F238E27FC236}">
                <a16:creationId xmlns:a16="http://schemas.microsoft.com/office/drawing/2014/main" id="{5D9EF332-EEFC-41B4-A86D-3E5E4CF27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4243" y="5387248"/>
            <a:ext cx="3233822" cy="958468"/>
          </a:xfrm>
          <a:prstGeom prst="rect">
            <a:avLst/>
          </a:prstGeom>
        </p:spPr>
      </p:pic>
      <p:sp>
        <p:nvSpPr>
          <p:cNvPr id="6" name="TextBox 5">
            <a:extLst>
              <a:ext uri="{FF2B5EF4-FFF2-40B4-BE49-F238E27FC236}">
                <a16:creationId xmlns:a16="http://schemas.microsoft.com/office/drawing/2014/main" id="{A8F20B1E-615B-48A3-81EF-65492D37BAAD}"/>
              </a:ext>
            </a:extLst>
          </p:cNvPr>
          <p:cNvSpPr txBox="1"/>
          <p:nvPr/>
        </p:nvSpPr>
        <p:spPr>
          <a:xfrm>
            <a:off x="1396847" y="1421176"/>
            <a:ext cx="6566053" cy="3108543"/>
          </a:xfrm>
          <a:prstGeom prst="rect">
            <a:avLst/>
          </a:prstGeom>
          <a:noFill/>
        </p:spPr>
        <p:txBody>
          <a:bodyPr wrap="square" rtlCol="0">
            <a:spAutoFit/>
          </a:bodyPr>
          <a:lstStyle/>
          <a:p>
            <a:pPr marL="457200" marR="0" lvl="1" indent="-457200" algn="l" defTabSz="914400" rtl="0" eaLnBrk="1" fontAlgn="auto" latinLnBrk="0" hangingPunct="1">
              <a:lnSpc>
                <a:spcPct val="100000"/>
              </a:lnSpc>
              <a:spcBef>
                <a:spcPts val="1200"/>
              </a:spcBef>
              <a:spcAft>
                <a:spcPts val="1200"/>
              </a:spcAft>
              <a:buClrTx/>
              <a:buSzTx/>
              <a:buFont typeface="Wingdings" panose="05000000000000000000" pitchFamily="2" charset="2"/>
              <a:buChar char="Ø"/>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Study was conducted by Professor Josephine Gittler and research assistants at the University of Iowa College of Law.</a:t>
            </a:r>
          </a:p>
          <a:p>
            <a:pPr marL="4572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Guardianship and conservatorship </a:t>
            </a:r>
          </a:p>
          <a:p>
            <a:pPr marL="461963"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case files (paper &amp;</a:t>
            </a:r>
          </a:p>
          <a:p>
            <a:pPr marL="461963"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EDMS) were reviewed.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F1DE7C1D-14ED-40CD-8D3B-761BFC43741C}"/>
              </a:ext>
            </a:extLst>
          </p:cNvPr>
          <p:cNvGrpSpPr/>
          <p:nvPr/>
        </p:nvGrpSpPr>
        <p:grpSpPr>
          <a:xfrm>
            <a:off x="9128613" y="6261407"/>
            <a:ext cx="2305050" cy="155575"/>
            <a:chOff x="3686175" y="3159124"/>
            <a:chExt cx="2305050" cy="155575"/>
          </a:xfrm>
          <a:solidFill>
            <a:srgbClr val="0070C0"/>
          </a:solidFill>
        </p:grpSpPr>
        <p:sp>
          <p:nvSpPr>
            <p:cNvPr id="25" name="Rectangle 24">
              <a:extLst>
                <a:ext uri="{FF2B5EF4-FFF2-40B4-BE49-F238E27FC236}">
                  <a16:creationId xmlns:a16="http://schemas.microsoft.com/office/drawing/2014/main" id="{F5FAA5C5-9BA3-404B-8D69-1D00028E561A}"/>
                </a:ext>
              </a:extLst>
            </p:cNvPr>
            <p:cNvSpPr/>
            <p:nvPr/>
          </p:nvSpPr>
          <p:spPr bwMode="auto">
            <a:xfrm>
              <a:off x="39941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9171CB0-4093-4AEB-AACF-7513CD55E70B}"/>
                </a:ext>
              </a:extLst>
            </p:cNvPr>
            <p:cNvSpPr/>
            <p:nvPr/>
          </p:nvSpPr>
          <p:spPr bwMode="auto">
            <a:xfrm>
              <a:off x="49085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E8DD489-1E75-4905-9760-8C60E44981A4}"/>
                </a:ext>
              </a:extLst>
            </p:cNvPr>
            <p:cNvSpPr/>
            <p:nvPr/>
          </p:nvSpPr>
          <p:spPr bwMode="auto">
            <a:xfrm>
              <a:off x="46037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806439B-6464-4135-99BF-E9B4089330E3}"/>
                </a:ext>
              </a:extLst>
            </p:cNvPr>
            <p:cNvSpPr/>
            <p:nvPr/>
          </p:nvSpPr>
          <p:spPr bwMode="auto">
            <a:xfrm>
              <a:off x="5514975"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13DA978-AEC0-4BD5-AB3E-64D8D533F217}"/>
                </a:ext>
              </a:extLst>
            </p:cNvPr>
            <p:cNvSpPr/>
            <p:nvPr/>
          </p:nvSpPr>
          <p:spPr bwMode="auto">
            <a:xfrm>
              <a:off x="3686175"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79DD4CED-05CD-46C8-B940-227C54B5F42B}"/>
                </a:ext>
              </a:extLst>
            </p:cNvPr>
            <p:cNvSpPr/>
            <p:nvPr/>
          </p:nvSpPr>
          <p:spPr bwMode="auto">
            <a:xfrm>
              <a:off x="5199063"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4A4E6C7-B334-43AE-A671-264A0D17FB4F}"/>
                </a:ext>
              </a:extLst>
            </p:cNvPr>
            <p:cNvSpPr/>
            <p:nvPr/>
          </p:nvSpPr>
          <p:spPr bwMode="auto">
            <a:xfrm>
              <a:off x="42989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F643B2E2-0ABB-4C6A-B54F-B443B85AB8DD}"/>
                </a:ext>
              </a:extLst>
            </p:cNvPr>
            <p:cNvSpPr/>
            <p:nvPr/>
          </p:nvSpPr>
          <p:spPr bwMode="auto">
            <a:xfrm>
              <a:off x="5838825"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04289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ctrTitle"/>
          </p:nvPr>
        </p:nvSpPr>
        <p:spPr>
          <a:xfrm>
            <a:off x="1524000" y="0"/>
            <a:ext cx="9144000" cy="4690752"/>
          </a:xfrm>
        </p:spPr>
        <p:txBody>
          <a:bodyPr anchor="ctr">
            <a:normAutofit/>
          </a:bodyPr>
          <a:lstStyle/>
          <a:p>
            <a:r>
              <a:rPr lang="en-US" sz="3600" b="1" spc="0" dirty="0">
                <a:solidFill>
                  <a:schemeClr val="tx1"/>
                </a:solidFill>
              </a:rPr>
              <a:t>Duties, Responsibilities and Powers of Guardians of Minors, Monitoring of Minor Guardianships and Guardian’s Reporting Requirements</a:t>
            </a:r>
            <a:endParaRPr lang="en-US" sz="1800" dirty="0">
              <a:solidFill>
                <a:schemeClr val="tx1"/>
              </a:solidFill>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type="subTitle" idx="1"/>
          </p:nvPr>
        </p:nvSpPr>
        <p:spPr>
          <a:xfrm>
            <a:off x="1524000" y="4907756"/>
            <a:ext cx="9144000" cy="1655762"/>
          </a:xfrm>
        </p:spPr>
        <p:txBody>
          <a:bodyPr/>
          <a:lstStyle/>
          <a:p>
            <a:r>
              <a:rPr lang="en-US" b="1" dirty="0"/>
              <a:t>Institute on Guardianship and Conservatorship</a:t>
            </a:r>
          </a:p>
        </p:txBody>
      </p:sp>
      <p:sp>
        <p:nvSpPr>
          <p:cNvPr id="2" name="Slide Number Placeholder 1">
            <a:extLst>
              <a:ext uri="{FF2B5EF4-FFF2-40B4-BE49-F238E27FC236}">
                <a16:creationId xmlns:a16="http://schemas.microsoft.com/office/drawing/2014/main" id="{E3CB4320-6EB7-47BA-ADEF-A674B91C74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550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Problems with Existing Court Monitoring</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a:buFont typeface="Wingdings" panose="05000000000000000000" pitchFamily="2" charset="2"/>
              <a:buChar char="Ø"/>
            </a:pPr>
            <a:r>
              <a:rPr lang="en-US" sz="2800" dirty="0"/>
              <a:t>Retrospective reporting to the court by guardians</a:t>
            </a:r>
          </a:p>
          <a:p>
            <a:pPr>
              <a:buFont typeface="Wingdings" panose="05000000000000000000" pitchFamily="2" charset="2"/>
              <a:buChar char="Ø"/>
            </a:pPr>
            <a:r>
              <a:rPr lang="en-US" sz="2800" dirty="0"/>
              <a:t>Inadequate information provided courts in annual reports</a:t>
            </a:r>
          </a:p>
          <a:p>
            <a:pPr>
              <a:buFont typeface="Wingdings" panose="05000000000000000000" pitchFamily="2" charset="2"/>
              <a:buChar char="Ø"/>
            </a:pPr>
            <a:r>
              <a:rPr lang="en-US" sz="2800" dirty="0"/>
              <a:t>Lack of proactive court review of annual reports</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993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Goal of HF 591</a:t>
            </a:r>
            <a:endParaRPr lang="en-US" sz="2400" b="1"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342900" indent="-342900">
              <a:buFont typeface="Wingdings" panose="05000000000000000000" pitchFamily="2" charset="2"/>
              <a:buChar char="Ø"/>
            </a:pPr>
            <a:r>
              <a:rPr lang="en-US" sz="2800" dirty="0"/>
              <a:t>To strengthen the authority and ability of courts to effectively and efficiently monitor guardianships to ensure that persons under guardianship receive needed care and protection.</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687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Guardian’s Reporting Requirements: Initial Care Plan</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fontScale="92500" lnSpcReduction="10000"/>
          </a:bodyPr>
          <a:lstStyle/>
          <a:p>
            <a:pPr>
              <a:buFont typeface="Wingdings" panose="05000000000000000000" pitchFamily="2" charset="2"/>
              <a:buChar char="Ø"/>
            </a:pPr>
            <a:r>
              <a:rPr lang="en-US" sz="2800" dirty="0"/>
              <a:t>In addition to existing requirement of annual reports, HF 591 requires filing initial care plan by guardian for court review and approval.</a:t>
            </a:r>
          </a:p>
          <a:p>
            <a:pPr>
              <a:buFont typeface="Wingdings" panose="05000000000000000000" pitchFamily="2" charset="2"/>
              <a:buChar char="Ø"/>
            </a:pPr>
            <a:r>
              <a:rPr lang="en-US" sz="2800" dirty="0"/>
              <a:t>Benefits of initial care plan</a:t>
            </a:r>
          </a:p>
          <a:p>
            <a:pPr lvl="1">
              <a:buFont typeface="Arial" panose="020B0604020202020204" pitchFamily="34" charset="0"/>
              <a:buChar char="•"/>
            </a:pPr>
            <a:r>
              <a:rPr lang="en-US" sz="2600" dirty="0"/>
              <a:t>Requires guardians to think ahead about the protected person’s needs and the services and resources available for those needs and to develop a plan to meet those needs.</a:t>
            </a:r>
          </a:p>
          <a:p>
            <a:pPr lvl="1">
              <a:buFont typeface="Arial" panose="020B0604020202020204" pitchFamily="34" charset="0"/>
              <a:buChar char="•"/>
            </a:pPr>
            <a:r>
              <a:rPr lang="en-US" sz="2600" dirty="0"/>
              <a:t>Enables the court to determine at an early stage whether a guardian is capable of providing or arranging for the provision of the protected person’s personal care needs.</a:t>
            </a:r>
          </a:p>
          <a:p>
            <a:pPr lvl="1">
              <a:buFont typeface="Arial" panose="020B0604020202020204" pitchFamily="34" charset="0"/>
              <a:buChar char="•"/>
            </a:pPr>
            <a:r>
              <a:rPr lang="en-US" sz="2600" dirty="0"/>
              <a:t>Increases ability of the court to identify and prevent problems before they occur or before they have negative consequences.</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247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Initial Care Plan: Contents</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a:buFont typeface="Wingdings" panose="05000000000000000000" pitchFamily="2" charset="2"/>
              <a:buChar char="Ø"/>
            </a:pPr>
            <a:r>
              <a:rPr lang="en-US" sz="2800" dirty="0"/>
              <a:t>The contents of the Initial Care Plan shall include but not be limited to the following:</a:t>
            </a:r>
            <a:br>
              <a:rPr lang="en-US" sz="2800" dirty="0"/>
            </a:br>
            <a:endParaRPr lang="en-US" sz="2800" dirty="0"/>
          </a:p>
          <a:p>
            <a:pPr lvl="1">
              <a:buFont typeface="Courier New" panose="02070309020205020404" pitchFamily="49" charset="0"/>
              <a:buChar char="o"/>
            </a:pPr>
            <a:r>
              <a:rPr lang="en-US" sz="2600" dirty="0"/>
              <a:t>The minor’s current residence and guardian’s plan for the minor’s living arrangements</a:t>
            </a:r>
          </a:p>
          <a:p>
            <a:pPr lvl="1">
              <a:buFont typeface="Courier New" panose="02070309020205020404" pitchFamily="49" charset="0"/>
              <a:buChar char="o"/>
            </a:pPr>
            <a:r>
              <a:rPr lang="en-US" sz="2600" dirty="0"/>
              <a:t>The guardian’s plan for payment of the minor’s living expenses and other expenses</a:t>
            </a:r>
          </a:p>
          <a:p>
            <a:pPr lvl="1">
              <a:buFont typeface="Courier New" panose="02070309020205020404" pitchFamily="49" charset="0"/>
              <a:buChar char="o"/>
            </a:pPr>
            <a:r>
              <a:rPr lang="en-US" sz="2600" dirty="0"/>
              <a:t>The minor’s health status and the guardian’s plan for meeting the minor’s health needs</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007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Initial Care Plan: Contents, cont.</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lvl="1">
              <a:buFont typeface="Wingdings" panose="05000000000000000000" pitchFamily="2" charset="2"/>
              <a:buChar char="Ø"/>
            </a:pPr>
            <a:r>
              <a:rPr lang="en-US" sz="2400" dirty="0"/>
              <a:t>The contents of the Initial Care Plan shall include but not be limited to the following (continued):</a:t>
            </a:r>
          </a:p>
          <a:p>
            <a:pPr lvl="1">
              <a:buFont typeface="Courier New" panose="02070309020205020404" pitchFamily="49" charset="0"/>
              <a:buChar char="o"/>
            </a:pPr>
            <a:r>
              <a:rPr lang="en-US" sz="2400" dirty="0"/>
              <a:t> </a:t>
            </a:r>
            <a:r>
              <a:rPr lang="en-US" sz="2600" dirty="0"/>
              <a:t>The minor’s educational training and vocational needs and the guardian’s plan for meeting the minor’s educational training and vocational needs</a:t>
            </a:r>
          </a:p>
          <a:p>
            <a:pPr lvl="1">
              <a:buFont typeface="Courier New" panose="02070309020205020404" pitchFamily="49" charset="0"/>
              <a:buChar char="o"/>
            </a:pPr>
            <a:r>
              <a:rPr lang="en-US" sz="2600" dirty="0"/>
              <a:t>The guardian’s plan for facilitating contacts of the minor with the minor’s parents</a:t>
            </a:r>
          </a:p>
          <a:p>
            <a:pPr lvl="1">
              <a:buFont typeface="Courier New" panose="02070309020205020404" pitchFamily="49" charset="0"/>
              <a:buChar char="o"/>
            </a:pPr>
            <a:r>
              <a:rPr lang="en-US" sz="2600" dirty="0"/>
              <a:t>The guardian’s plan for contact with and activities on behalf of the minor</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39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Initial Care Plan: Best Practices</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lvl="1">
              <a:buFont typeface="Wingdings" panose="05000000000000000000" pitchFamily="2" charset="2"/>
              <a:buChar char="Ø"/>
            </a:pPr>
            <a:r>
              <a:rPr lang="en-US" sz="2600" dirty="0"/>
              <a:t>In the initial care plan submitted to the court the guardian should expressly request court approval for any powers reasonably necessary to carry out the plan.</a:t>
            </a:r>
            <a:br>
              <a:rPr lang="en-US" sz="2600" dirty="0"/>
            </a:br>
            <a:endParaRPr lang="en-US" sz="2600" dirty="0"/>
          </a:p>
          <a:p>
            <a:pPr lvl="1">
              <a:buFont typeface="Wingdings" panose="05000000000000000000" pitchFamily="2" charset="2"/>
              <a:buChar char="Ø"/>
            </a:pPr>
            <a:r>
              <a:rPr lang="en-US" sz="2600" dirty="0"/>
              <a:t>The Supreme Court issued an order (</a:t>
            </a:r>
            <a:r>
              <a:rPr lang="en-US" sz="2600" dirty="0">
                <a:hlinkClick r:id="rId2"/>
              </a:rPr>
              <a:t>https://www.iowacourts.gov/collections/448/files/934/embedDocument/</a:t>
            </a:r>
            <a:r>
              <a:rPr lang="en-US" sz="2600" dirty="0"/>
              <a:t>) stating that for guardianships in existence prior to 1/1/2020, “Guardians […] have continuing authority to perform acts concerning the protected person that were authorized prior to January 1, 2020 through the date of the guardian’s previously scheduled annual report.”</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9546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a:xfrm>
            <a:off x="1097280" y="286603"/>
            <a:ext cx="10058400" cy="1450757"/>
          </a:xfrm>
        </p:spPr>
        <p:txBody>
          <a:bodyPr anchor="ctr">
            <a:normAutofit/>
          </a:bodyPr>
          <a:lstStyle/>
          <a:p>
            <a:r>
              <a:rPr lang="en-US" sz="3600" b="1" dirty="0"/>
              <a:t>Guardian’s Reporting Requirements: Annual Reports and Final Report</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a:buFont typeface="Wingdings" panose="05000000000000000000" pitchFamily="2" charset="2"/>
              <a:buChar char="Ø"/>
            </a:pPr>
            <a:r>
              <a:rPr lang="en-US" sz="2800" dirty="0"/>
              <a:t>HF 591 Requirement of Annual Reports</a:t>
            </a:r>
          </a:p>
          <a:p>
            <a:pPr marL="0" indent="0">
              <a:buNone/>
            </a:pPr>
            <a:endParaRPr lang="en-US" sz="2800" dirty="0"/>
          </a:p>
          <a:p>
            <a:pPr>
              <a:buFont typeface="Wingdings" panose="05000000000000000000" pitchFamily="2" charset="2"/>
              <a:buChar char="Ø"/>
            </a:pPr>
            <a:r>
              <a:rPr lang="en-US" sz="2800" dirty="0"/>
              <a:t>HF 591 Requirement of Final Report</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352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a:xfrm>
            <a:off x="1097280" y="286603"/>
            <a:ext cx="10058400" cy="1450757"/>
          </a:xfrm>
        </p:spPr>
        <p:txBody>
          <a:bodyPr anchor="ctr">
            <a:normAutofit/>
          </a:bodyPr>
          <a:lstStyle/>
          <a:p>
            <a:r>
              <a:rPr lang="en-US" sz="3600" b="1" dirty="0"/>
              <a:t>Annual Reports: Content</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0" indent="0">
              <a:buNone/>
            </a:pPr>
            <a:r>
              <a:rPr lang="en-US" sz="2800" dirty="0"/>
              <a:t>Contents of the annual report shall include but not be limited to the following:</a:t>
            </a:r>
          </a:p>
          <a:p>
            <a:pPr>
              <a:buFont typeface="Wingdings" panose="05000000000000000000" pitchFamily="2" charset="2"/>
              <a:buChar char="Ø"/>
            </a:pPr>
            <a:r>
              <a:rPr lang="en-US" sz="2800" dirty="0"/>
              <a:t>The current residence and living arrangements of the minor</a:t>
            </a:r>
          </a:p>
          <a:p>
            <a:pPr>
              <a:buFont typeface="Wingdings" panose="05000000000000000000" pitchFamily="2" charset="2"/>
              <a:buChar char="Ø"/>
            </a:pPr>
            <a:r>
              <a:rPr lang="en-US" sz="2800" dirty="0"/>
              <a:t>The sources of the payment for the minor’s living expenses and other expenses</a:t>
            </a:r>
          </a:p>
          <a:p>
            <a:pPr>
              <a:buFont typeface="Wingdings" panose="05000000000000000000" pitchFamily="2" charset="2"/>
              <a:buChar char="Ø"/>
            </a:pPr>
            <a:r>
              <a:rPr lang="en-US" sz="2800" dirty="0"/>
              <a:t>The minor’s health status and health services provided the minor</a:t>
            </a:r>
          </a:p>
          <a:p>
            <a:pPr>
              <a:buFont typeface="Wingdings" panose="05000000000000000000" pitchFamily="2" charset="2"/>
              <a:buChar char="Ø"/>
            </a:pPr>
            <a:r>
              <a:rPr lang="en-US" sz="2800" dirty="0"/>
              <a:t>The minor’s mental, behavioral, or emotional problems, if any, and professional services provided the minor for such problems</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687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a:xfrm>
            <a:off x="1097280" y="286603"/>
            <a:ext cx="10058400" cy="1450757"/>
          </a:xfrm>
        </p:spPr>
        <p:txBody>
          <a:bodyPr anchor="ctr">
            <a:normAutofit/>
          </a:bodyPr>
          <a:lstStyle/>
          <a:p>
            <a:r>
              <a:rPr lang="en-US" sz="3600" b="1" dirty="0"/>
              <a:t>Annual Reports: Content, cont.</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fontScale="85000" lnSpcReduction="20000"/>
          </a:bodyPr>
          <a:lstStyle/>
          <a:p>
            <a:pPr marL="0" indent="0">
              <a:buNone/>
            </a:pPr>
            <a:r>
              <a:rPr lang="en-US" sz="2800" dirty="0"/>
              <a:t>Contents of the annual report shall include but not be limited to the following</a:t>
            </a:r>
          </a:p>
          <a:p>
            <a:pPr marL="0" indent="0">
              <a:buNone/>
            </a:pPr>
            <a:r>
              <a:rPr lang="en-US" sz="2800" dirty="0"/>
              <a:t> (continued):</a:t>
            </a:r>
          </a:p>
          <a:p>
            <a:pPr>
              <a:buFont typeface="Wingdings" panose="05000000000000000000" pitchFamily="2" charset="2"/>
              <a:buChar char="Ø"/>
            </a:pPr>
            <a:r>
              <a:rPr lang="en-US" sz="2800" dirty="0"/>
              <a:t>The minor’s educational status and educational training and vocational services provided the minor</a:t>
            </a:r>
          </a:p>
          <a:p>
            <a:pPr>
              <a:buFont typeface="Wingdings" panose="05000000000000000000" pitchFamily="2" charset="2"/>
              <a:buChar char="Ø"/>
            </a:pPr>
            <a:r>
              <a:rPr lang="en-US" sz="2800" dirty="0"/>
              <a:t>The nature and extent of the guardian’s visits with and activities on behalf of the minor</a:t>
            </a:r>
          </a:p>
          <a:p>
            <a:pPr>
              <a:buFont typeface="Wingdings" panose="05000000000000000000" pitchFamily="2" charset="2"/>
              <a:buChar char="Ø"/>
            </a:pPr>
            <a:r>
              <a:rPr lang="en-US" sz="2800" dirty="0"/>
              <a:t>The need for continuation of guardianship</a:t>
            </a:r>
          </a:p>
          <a:p>
            <a:pPr>
              <a:buFont typeface="Wingdings" panose="05000000000000000000" pitchFamily="2" charset="2"/>
              <a:buChar char="Ø"/>
            </a:pPr>
            <a:r>
              <a:rPr lang="en-US" sz="2800" dirty="0"/>
              <a:t>The ability of the guardian to continue as guardian</a:t>
            </a:r>
          </a:p>
          <a:p>
            <a:pPr>
              <a:buFont typeface="Wingdings" panose="05000000000000000000" pitchFamily="2" charset="2"/>
              <a:buChar char="Ø"/>
            </a:pPr>
            <a:r>
              <a:rPr lang="en-US" sz="2800" dirty="0"/>
              <a:t>The need of the guardian for assistance in providing or arranging for the provision of care for the minor</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75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5832" r="19167"/>
          <a:stretch/>
        </p:blipFill>
        <p:spPr>
          <a:xfrm>
            <a:off x="1295401" y="3032210"/>
            <a:ext cx="4114800" cy="3305528"/>
          </a:xfrm>
          <a:prstGeom prst="rect">
            <a:avLst/>
          </a:prstGeom>
        </p:spPr>
      </p:pic>
      <p:sp>
        <p:nvSpPr>
          <p:cNvPr id="5123" name="TextBox 3"/>
          <p:cNvSpPr txBox="1">
            <a:spLocks noChangeArrowheads="1"/>
          </p:cNvSpPr>
          <p:nvPr/>
        </p:nvSpPr>
        <p:spPr bwMode="auto">
          <a:xfrm>
            <a:off x="4773981" y="501650"/>
            <a:ext cx="6542689" cy="41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1" indent="0" algn="ctr" defTabSz="914400" rtl="0" eaLnBrk="1" fontAlgn="auto" latinLnBrk="0" hangingPunct="1">
              <a:lnSpc>
                <a:spcPct val="100000"/>
              </a:lnSpc>
              <a:spcBef>
                <a:spcPts val="0"/>
              </a:spcBef>
              <a:spcAft>
                <a:spcPts val="40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IOWA SUPREME COURT</a:t>
            </a:r>
            <a:br>
              <a:rPr kumimoji="0" lang="en-US" altLang="en-US" sz="4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br>
            <a:r>
              <a:rPr kumimoji="0" lang="en-US" altLang="en-US" sz="4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GUARDIANSHIP &amp; CONSERVATORSHIP</a:t>
            </a:r>
            <a:br>
              <a:rPr kumimoji="0" lang="en-US" altLang="en-US" sz="4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br>
            <a:r>
              <a:rPr kumimoji="0" lang="en-US" altLang="en-US" sz="4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REFORM TASK FORCE 2015–2017</a:t>
            </a:r>
          </a:p>
          <a:p>
            <a:pPr marL="0" marR="0" lvl="1" indent="0" algn="ctr" defTabSz="914400" rtl="0" eaLnBrk="1" fontAlgn="auto" latinLnBrk="0" hangingPunct="1">
              <a:lnSpc>
                <a:spcPct val="100000"/>
              </a:lnSpc>
              <a:spcBef>
                <a:spcPts val="0"/>
              </a:spcBef>
              <a:spcAft>
                <a:spcPts val="400"/>
              </a:spcAft>
              <a:buClrTx/>
              <a:buSzTx/>
              <a:buFontTx/>
              <a:buNone/>
              <a:tabLst/>
              <a:defRPr/>
            </a:pPr>
            <a:endParaRPr kumimoji="0" lang="en-US" altLang="en-US" sz="32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grpSp>
        <p:nvGrpSpPr>
          <p:cNvPr id="22" name="Group 21">
            <a:extLst>
              <a:ext uri="{FF2B5EF4-FFF2-40B4-BE49-F238E27FC236}">
                <a16:creationId xmlns:a16="http://schemas.microsoft.com/office/drawing/2014/main" id="{AB5A3AD1-8CEB-4B27-A799-5209DF1E178A}"/>
              </a:ext>
            </a:extLst>
          </p:cNvPr>
          <p:cNvGrpSpPr/>
          <p:nvPr/>
        </p:nvGrpSpPr>
        <p:grpSpPr>
          <a:xfrm>
            <a:off x="9128613" y="6172199"/>
            <a:ext cx="2305050" cy="155575"/>
            <a:chOff x="3686175" y="3159124"/>
            <a:chExt cx="2305050" cy="155575"/>
          </a:xfrm>
          <a:solidFill>
            <a:srgbClr val="0070C0"/>
          </a:solidFill>
        </p:grpSpPr>
        <p:sp>
          <p:nvSpPr>
            <p:cNvPr id="32" name="Rectangle 31">
              <a:extLst>
                <a:ext uri="{FF2B5EF4-FFF2-40B4-BE49-F238E27FC236}">
                  <a16:creationId xmlns:a16="http://schemas.microsoft.com/office/drawing/2014/main" id="{B7076647-1281-4E75-8C0E-1295B2F5F19D}"/>
                </a:ext>
              </a:extLst>
            </p:cNvPr>
            <p:cNvSpPr/>
            <p:nvPr/>
          </p:nvSpPr>
          <p:spPr bwMode="auto">
            <a:xfrm>
              <a:off x="39941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18032B5A-E43A-4ED2-91CB-A9A57AF3125F}"/>
                </a:ext>
              </a:extLst>
            </p:cNvPr>
            <p:cNvSpPr/>
            <p:nvPr/>
          </p:nvSpPr>
          <p:spPr bwMode="auto">
            <a:xfrm>
              <a:off x="49085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AFE602BB-31D7-49DF-8E8E-BE86CB434BE2}"/>
                </a:ext>
              </a:extLst>
            </p:cNvPr>
            <p:cNvSpPr/>
            <p:nvPr/>
          </p:nvSpPr>
          <p:spPr bwMode="auto">
            <a:xfrm>
              <a:off x="46037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5DEB565-D599-4F71-875A-AD0067EC0124}"/>
                </a:ext>
              </a:extLst>
            </p:cNvPr>
            <p:cNvSpPr/>
            <p:nvPr/>
          </p:nvSpPr>
          <p:spPr bwMode="auto">
            <a:xfrm>
              <a:off x="5514975"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F65A546-1467-495E-B47E-C5185182B3E8}"/>
                </a:ext>
              </a:extLst>
            </p:cNvPr>
            <p:cNvSpPr/>
            <p:nvPr/>
          </p:nvSpPr>
          <p:spPr bwMode="auto">
            <a:xfrm>
              <a:off x="3686175"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CF96F39-80C7-4DFA-9F0A-D2E242D7631B}"/>
                </a:ext>
              </a:extLst>
            </p:cNvPr>
            <p:cNvSpPr/>
            <p:nvPr/>
          </p:nvSpPr>
          <p:spPr bwMode="auto">
            <a:xfrm>
              <a:off x="5199063"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54986D0-1963-4D71-81F7-125FFA9F6F2B}"/>
                </a:ext>
              </a:extLst>
            </p:cNvPr>
            <p:cNvSpPr/>
            <p:nvPr/>
          </p:nvSpPr>
          <p:spPr bwMode="auto">
            <a:xfrm>
              <a:off x="42989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0B95324-FD03-432C-85B1-049FAD6E003C}"/>
                </a:ext>
              </a:extLst>
            </p:cNvPr>
            <p:cNvSpPr/>
            <p:nvPr/>
          </p:nvSpPr>
          <p:spPr bwMode="auto">
            <a:xfrm>
              <a:off x="5838825"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18670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Forms for Initial Care Plan and Annual Report</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fontScale="92500" lnSpcReduction="20000"/>
          </a:bodyPr>
          <a:lstStyle/>
          <a:p>
            <a:pPr marL="695325" indent="-238125">
              <a:buFont typeface="Courier New" panose="02070309020205020404" pitchFamily="49" charset="0"/>
              <a:buChar char="o"/>
            </a:pPr>
            <a:r>
              <a:rPr lang="en-US" sz="2800" dirty="0"/>
              <a:t>Supreme Court Initial Care Plan for Minors Form</a:t>
            </a:r>
          </a:p>
          <a:p>
            <a:pPr marL="695325" indent="-238125">
              <a:buFont typeface="Courier New" panose="02070309020205020404" pitchFamily="49" charset="0"/>
              <a:buChar char="o"/>
            </a:pPr>
            <a:r>
              <a:rPr lang="en-US" sz="2800" dirty="0"/>
              <a:t>Supreme Court Annual Report for Minors Form</a:t>
            </a:r>
          </a:p>
          <a:p>
            <a:pPr marL="695325" indent="-238125">
              <a:buFont typeface="Courier New" panose="02070309020205020404" pitchFamily="49" charset="0"/>
              <a:buChar char="o"/>
            </a:pPr>
            <a:r>
              <a:rPr lang="en-US" sz="2800" dirty="0"/>
              <a:t>The Supreme Court forms must be used by guardians that are not represented by an attorney. Guardians do not have to retain an attorney to fill and submit these forms.</a:t>
            </a:r>
          </a:p>
          <a:p>
            <a:pPr marL="695325" indent="-238125">
              <a:buFont typeface="Courier New" panose="02070309020205020404" pitchFamily="49" charset="0"/>
              <a:buChar char="o"/>
            </a:pPr>
            <a:r>
              <a:rPr lang="en-US" sz="2800" dirty="0"/>
              <a:t>Guardians who are represented by an attorney do not have to use these forms.</a:t>
            </a:r>
          </a:p>
          <a:p>
            <a:pPr marL="695325" indent="-238125">
              <a:buFont typeface="Courier New" panose="02070309020205020404" pitchFamily="49" charset="0"/>
              <a:buChar char="o"/>
            </a:pPr>
            <a:r>
              <a:rPr lang="en-US" sz="2800" dirty="0"/>
              <a:t>These forms are available in fillable PDF format from the Institute on Guardianship and Conservatorship at </a:t>
            </a:r>
            <a:r>
              <a:rPr lang="en-US" sz="2800" dirty="0">
                <a:hlinkClick r:id="rId2"/>
              </a:rPr>
              <a:t>https://nhlp.law.uiowa.edu/programs-and-institutes/institute-guardianship-and-conservatorship/fillable-pdf-guardianship-and</a:t>
            </a:r>
            <a:endParaRPr lang="en-US" sz="2800" dirty="0"/>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966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Waiver of Report Filing Requirements, Extension of Time for Filing and Enforcement of Filing Requirements</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a:buFont typeface="Wingdings" panose="05000000000000000000" pitchFamily="2" charset="2"/>
              <a:buChar char="Ø"/>
            </a:pPr>
            <a:r>
              <a:rPr lang="en-US" sz="2800" dirty="0"/>
              <a:t>HF 591 Requirements re Waiver: Extensions of Time and Enforcement of Reporting Requirements</a:t>
            </a:r>
          </a:p>
          <a:p>
            <a:pPr>
              <a:buFont typeface="Wingdings" panose="05000000000000000000" pitchFamily="2" charset="2"/>
              <a:buChar char="Ø"/>
            </a:pPr>
            <a:r>
              <a:rPr lang="en-US" sz="2800" dirty="0"/>
              <a:t>Rules of Probate Procedure, Rule 7.8 Requirements</a:t>
            </a:r>
            <a:endParaRPr lang="en-US" sz="2400" dirty="0"/>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940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br>
              <a:rPr lang="en-US" sz="2800" b="1" dirty="0"/>
            </a:b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a:xfrm>
            <a:off x="1066800" y="1417320"/>
            <a:ext cx="10058400" cy="4023360"/>
          </a:xfrm>
          <a:solidFill>
            <a:srgbClr val="0070C0"/>
          </a:solidFill>
        </p:spPr>
        <p:txBody>
          <a:bodyPr lIns="457200" tIns="457200" rIns="457200" bIns="457200" anchor="ctr">
            <a:normAutofit/>
          </a:bodyPr>
          <a:lstStyle/>
          <a:p>
            <a:pPr marL="0" indent="0">
              <a:buNone/>
            </a:pPr>
            <a:r>
              <a:rPr lang="en-US" sz="2400" dirty="0">
                <a:solidFill>
                  <a:schemeClr val="bg1"/>
                </a:solidFill>
              </a:rPr>
              <a:t>HF 591 represents a change in the legal framework for the exercise of authority (powers) by guardians with and without court approval. It contemplates that guardians include in their initial plans and annual reports their plans for the upcoming reporting period and request court approval to exercise the authority (powers) necessary to carry out those plans during that reporting period. </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0133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Order Appointing Guardian and Powers of Guardian</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fontScale="92500"/>
          </a:bodyPr>
          <a:lstStyle/>
          <a:p>
            <a:pPr marL="0" indent="0">
              <a:buNone/>
            </a:pPr>
            <a:endParaRPr lang="en-US" sz="2400" dirty="0"/>
          </a:p>
          <a:p>
            <a:pPr>
              <a:buFont typeface="Wingdings" panose="05000000000000000000" pitchFamily="2" charset="2"/>
              <a:buChar char="Ø"/>
            </a:pPr>
            <a:r>
              <a:rPr lang="en-US" sz="2400" dirty="0"/>
              <a:t>Powers the Court May Grant to a Guardian are as follows</a:t>
            </a:r>
            <a:br>
              <a:rPr lang="en-US" sz="2400" dirty="0"/>
            </a:br>
            <a:endParaRPr lang="en-US" sz="2400" dirty="0"/>
          </a:p>
          <a:p>
            <a:pPr lvl="1">
              <a:buFont typeface="Courier New" panose="02070309020205020404" pitchFamily="49" charset="0"/>
              <a:buChar char="o"/>
            </a:pPr>
            <a:r>
              <a:rPr lang="en-US" sz="2200" dirty="0"/>
              <a:t>Taking custody of the minor and establishing the minor’s permanent residence if otherwise consistent with the terms of any order of competent jurisdiction relating to the custody, placement, detention, or commitment of the minor within the state</a:t>
            </a:r>
            <a:br>
              <a:rPr lang="en-US" sz="2200" dirty="0"/>
            </a:br>
            <a:endParaRPr lang="en-US" sz="2200" dirty="0"/>
          </a:p>
          <a:p>
            <a:pPr lvl="1">
              <a:buFont typeface="Courier New" panose="02070309020205020404" pitchFamily="49" charset="0"/>
              <a:buChar char="o"/>
            </a:pPr>
            <a:r>
              <a:rPr lang="en-US" sz="2200" dirty="0"/>
              <a:t>Consenting to medical, dental, and other health care treatment and services for the minor</a:t>
            </a:r>
            <a:br>
              <a:rPr lang="en-US" sz="2200" dirty="0"/>
            </a:br>
            <a:endParaRPr lang="en-US" sz="2200" dirty="0"/>
          </a:p>
          <a:p>
            <a:pPr lvl="1">
              <a:buFont typeface="Courier New" panose="02070309020205020404" pitchFamily="49" charset="0"/>
              <a:buChar char="o"/>
            </a:pPr>
            <a:r>
              <a:rPr lang="en-US" sz="2200" dirty="0"/>
              <a:t>Providing or arranging for the provision of education for the minor including but not limited to preschool education, primary education and secondary education, special education and related services, and vocational services.</a:t>
            </a:r>
          </a:p>
          <a:p>
            <a:pPr lvl="1">
              <a:buFont typeface="Courier New" panose="02070309020205020404" pitchFamily="49" charset="0"/>
              <a:buChar char="o"/>
            </a:pPr>
            <a:endParaRPr lang="en-US" sz="2200" dirty="0"/>
          </a:p>
          <a:p>
            <a:pPr marL="201168" lvl="1" indent="0">
              <a:buNone/>
            </a:pPr>
            <a:endParaRPr lang="en-US" sz="2200" dirty="0"/>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913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Order Appointing Guardian and Powers of Guardian, cont.</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marL="0" indent="0">
              <a:buNone/>
            </a:pPr>
            <a:br>
              <a:rPr lang="en-US" sz="2400" dirty="0"/>
            </a:br>
            <a:endParaRPr lang="en-US" sz="2400" dirty="0"/>
          </a:p>
          <a:p>
            <a:pPr lvl="1">
              <a:buFont typeface="Courier New" panose="02070309020205020404" pitchFamily="49" charset="0"/>
              <a:buChar char="o"/>
            </a:pPr>
            <a:r>
              <a:rPr lang="en-US" sz="2200" dirty="0"/>
              <a:t>Consenting to professional services for the minor to ensure the safety and welfare of the minor</a:t>
            </a:r>
            <a:br>
              <a:rPr lang="en-US" sz="2200" dirty="0"/>
            </a:br>
            <a:endParaRPr lang="en-US" sz="2200" dirty="0"/>
          </a:p>
          <a:p>
            <a:pPr lvl="1">
              <a:buFont typeface="Courier New" panose="02070309020205020404" pitchFamily="49" charset="0"/>
              <a:buChar char="o"/>
            </a:pPr>
            <a:r>
              <a:rPr lang="en-US" sz="2200" dirty="0"/>
              <a:t>Applying for and receiving funds and benefits payable for the support of the minor</a:t>
            </a:r>
            <a:br>
              <a:rPr lang="en-US" sz="2200" dirty="0"/>
            </a:br>
            <a:endParaRPr lang="en-US" sz="2200" dirty="0"/>
          </a:p>
          <a:p>
            <a:pPr lvl="1">
              <a:buFont typeface="Courier New" panose="02070309020205020404" pitchFamily="49" charset="0"/>
              <a:buChar char="o"/>
            </a:pPr>
            <a:r>
              <a:rPr lang="en-US" sz="2200" dirty="0"/>
              <a:t>Any other powers the court may specify</a:t>
            </a:r>
          </a:p>
          <a:p>
            <a:pPr marL="201168" lvl="1" indent="0">
              <a:buNone/>
            </a:pPr>
            <a:endParaRPr lang="en-US" sz="2200" dirty="0"/>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1654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BA2C4-4CE3-46EB-82B1-63314C3431EB}"/>
              </a:ext>
            </a:extLst>
          </p:cNvPr>
          <p:cNvSpPr>
            <a:spLocks noGrp="1"/>
          </p:cNvSpPr>
          <p:nvPr>
            <p:ph type="title"/>
          </p:nvPr>
        </p:nvSpPr>
        <p:spPr/>
        <p:txBody>
          <a:bodyPr anchor="ctr">
            <a:normAutofit/>
          </a:bodyPr>
          <a:lstStyle/>
          <a:p>
            <a:r>
              <a:rPr lang="en-US" sz="3600" b="1" dirty="0"/>
              <a:t>Order Appointing Guardian and Powers of Guardian</a:t>
            </a:r>
            <a:endParaRPr lang="en-US" sz="2400" dirty="0">
              <a:solidFill>
                <a:schemeClr val="bg1"/>
              </a:solidFill>
              <a:latin typeface="+mn-lt"/>
            </a:endParaRPr>
          </a:p>
        </p:txBody>
      </p:sp>
      <p:sp>
        <p:nvSpPr>
          <p:cNvPr id="5" name="Subtitle 4">
            <a:extLst>
              <a:ext uri="{FF2B5EF4-FFF2-40B4-BE49-F238E27FC236}">
                <a16:creationId xmlns:a16="http://schemas.microsoft.com/office/drawing/2014/main" id="{FA9988F4-32EA-4C0D-9FD7-E83935FD7F7E}"/>
              </a:ext>
            </a:extLst>
          </p:cNvPr>
          <p:cNvSpPr>
            <a:spLocks noGrp="1"/>
          </p:cNvSpPr>
          <p:nvPr>
            <p:ph idx="1"/>
          </p:nvPr>
        </p:nvSpPr>
        <p:spPr/>
        <p:txBody>
          <a:bodyPr anchor="ctr">
            <a:normAutofit/>
          </a:bodyPr>
          <a:lstStyle/>
          <a:p>
            <a:pPr>
              <a:buFont typeface="Wingdings" panose="05000000000000000000" pitchFamily="2" charset="2"/>
              <a:buChar char="Ø"/>
            </a:pPr>
            <a:r>
              <a:rPr lang="en-US" sz="2400" dirty="0"/>
              <a:t>Powers That May be Only Exercised Upon Court Approval</a:t>
            </a:r>
          </a:p>
          <a:p>
            <a:pPr marL="695325" indent="-238125">
              <a:buFont typeface="Courier New" panose="02070309020205020404" pitchFamily="49" charset="0"/>
              <a:buChar char="o"/>
            </a:pPr>
            <a:r>
              <a:rPr lang="en-US" dirty="0"/>
              <a:t>Changing the protected person’s residence to a nursing home or other secure facility;</a:t>
            </a:r>
          </a:p>
          <a:p>
            <a:pPr marL="695325" indent="-238125">
              <a:buFont typeface="Courier New" panose="02070309020205020404" pitchFamily="49" charset="0"/>
              <a:buChar char="o"/>
            </a:pPr>
            <a:r>
              <a:rPr lang="en-US" dirty="0"/>
              <a:t>Consenting to, withholding, or withdrawal of life-sustaining procedures, abortion, or sterilization;</a:t>
            </a:r>
          </a:p>
          <a:p>
            <a:pPr marL="695325" indent="-238125">
              <a:buFont typeface="Courier New" panose="02070309020205020404" pitchFamily="49" charset="0"/>
              <a:buChar char="o"/>
            </a:pPr>
            <a:r>
              <a:rPr lang="en-US" dirty="0"/>
              <a:t>Denying all communication, visitation, or interaction of protected person with others</a:t>
            </a:r>
          </a:p>
        </p:txBody>
      </p:sp>
      <p:sp>
        <p:nvSpPr>
          <p:cNvPr id="2" name="Slide Number Placeholder 1">
            <a:extLst>
              <a:ext uri="{FF2B5EF4-FFF2-40B4-BE49-F238E27FC236}">
                <a16:creationId xmlns:a16="http://schemas.microsoft.com/office/drawing/2014/main" id="{AFE82427-7118-4D68-A181-60B2FF03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3A83E6-19DD-4CAA-8BBC-D857ED2122F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1070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0AA8-6901-4D86-8E97-0699D8460EED}"/>
              </a:ext>
            </a:extLst>
          </p:cNvPr>
          <p:cNvSpPr>
            <a:spLocks noGrp="1"/>
          </p:cNvSpPr>
          <p:nvPr>
            <p:ph type="title"/>
          </p:nvPr>
        </p:nvSpPr>
        <p:spPr/>
        <p:txBody>
          <a:bodyPr>
            <a:normAutofit/>
          </a:bodyPr>
          <a:lstStyle/>
          <a:p>
            <a:pPr algn="ctr"/>
            <a:r>
              <a:rPr lang="en-US" sz="8800" b="1" dirty="0"/>
              <a:t>QUESTIONS</a:t>
            </a:r>
          </a:p>
        </p:txBody>
      </p:sp>
      <p:sp>
        <p:nvSpPr>
          <p:cNvPr id="3" name="Content Placeholder 2">
            <a:extLst>
              <a:ext uri="{FF2B5EF4-FFF2-40B4-BE49-F238E27FC236}">
                <a16:creationId xmlns:a16="http://schemas.microsoft.com/office/drawing/2014/main" id="{3FB215CD-4F3B-4857-AEA3-27B0DC92CCB8}"/>
              </a:ext>
            </a:extLst>
          </p:cNvPr>
          <p:cNvSpPr>
            <a:spLocks noGrp="1"/>
          </p:cNvSpPr>
          <p:nvPr>
            <p:ph idx="1"/>
          </p:nvPr>
        </p:nvSpPr>
        <p:spPr>
          <a:xfrm>
            <a:off x="235527" y="1825625"/>
            <a:ext cx="11610109" cy="4351338"/>
          </a:xfrm>
        </p:spPr>
        <p:txBody>
          <a:bodyPr>
            <a:normAutofit/>
          </a:bodyPr>
          <a:lstStyle/>
          <a:p>
            <a:pPr marL="0" indent="0" algn="ctr">
              <a:buNone/>
            </a:pPr>
            <a:r>
              <a:rPr lang="en-US" sz="8800" b="1" dirty="0"/>
              <a:t>?????</a:t>
            </a:r>
          </a:p>
        </p:txBody>
      </p:sp>
      <p:grpSp>
        <p:nvGrpSpPr>
          <p:cNvPr id="23" name="Group 53">
            <a:extLst>
              <a:ext uri="{FF2B5EF4-FFF2-40B4-BE49-F238E27FC236}">
                <a16:creationId xmlns:a16="http://schemas.microsoft.com/office/drawing/2014/main" id="{00760D5B-25A8-4051-B73A-4F3E850992F4}"/>
              </a:ext>
            </a:extLst>
          </p:cNvPr>
          <p:cNvGrpSpPr>
            <a:grpSpLocks/>
          </p:cNvGrpSpPr>
          <p:nvPr/>
        </p:nvGrpSpPr>
        <p:grpSpPr bwMode="auto">
          <a:xfrm>
            <a:off x="3470138" y="5073506"/>
            <a:ext cx="2286000" cy="152400"/>
            <a:chOff x="6553200" y="6400800"/>
            <a:chExt cx="2286000" cy="152400"/>
          </a:xfrm>
          <a:solidFill>
            <a:srgbClr val="4472C4"/>
          </a:solidFill>
        </p:grpSpPr>
        <p:sp>
          <p:nvSpPr>
            <p:cNvPr id="24" name="Rectangle 23">
              <a:extLst>
                <a:ext uri="{FF2B5EF4-FFF2-40B4-BE49-F238E27FC236}">
                  <a16:creationId xmlns:a16="http://schemas.microsoft.com/office/drawing/2014/main" id="{85F1DFF2-45A2-48B9-B836-CBAAB2398DAA}"/>
                </a:ext>
              </a:extLst>
            </p:cNvPr>
            <p:cNvSpPr/>
            <p:nvPr/>
          </p:nvSpPr>
          <p:spPr>
            <a:xfrm>
              <a:off x="80772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92367D5-C153-4130-849B-E06AC2D2AF18}"/>
                </a:ext>
              </a:extLst>
            </p:cNvPr>
            <p:cNvSpPr/>
            <p:nvPr/>
          </p:nvSpPr>
          <p:spPr>
            <a:xfrm>
              <a:off x="83820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5BCD662-0B22-4675-9227-2D929B2BDEBC}"/>
                </a:ext>
              </a:extLst>
            </p:cNvPr>
            <p:cNvSpPr/>
            <p:nvPr/>
          </p:nvSpPr>
          <p:spPr>
            <a:xfrm>
              <a:off x="86868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CCAD021-8A47-4F8E-A3EB-C27975FCDA44}"/>
                </a:ext>
              </a:extLst>
            </p:cNvPr>
            <p:cNvSpPr/>
            <p:nvPr/>
          </p:nvSpPr>
          <p:spPr>
            <a:xfrm>
              <a:off x="68580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94214ED-8055-4F42-AC88-F4BA8F81233B}"/>
                </a:ext>
              </a:extLst>
            </p:cNvPr>
            <p:cNvSpPr/>
            <p:nvPr/>
          </p:nvSpPr>
          <p:spPr>
            <a:xfrm>
              <a:off x="71628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E0B396C-E4E2-49EF-9CD0-807DCDB15D5F}"/>
                </a:ext>
              </a:extLst>
            </p:cNvPr>
            <p:cNvSpPr/>
            <p:nvPr/>
          </p:nvSpPr>
          <p:spPr>
            <a:xfrm>
              <a:off x="74676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686F367B-722B-4793-8AF3-C06A49340761}"/>
                </a:ext>
              </a:extLst>
            </p:cNvPr>
            <p:cNvSpPr/>
            <p:nvPr/>
          </p:nvSpPr>
          <p:spPr>
            <a:xfrm>
              <a:off x="77724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D1E8A8C-3EA0-4608-BC70-862D43D2EBAA}"/>
                </a:ext>
              </a:extLst>
            </p:cNvPr>
            <p:cNvSpPr/>
            <p:nvPr/>
          </p:nvSpPr>
          <p:spPr>
            <a:xfrm>
              <a:off x="65532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1" name="Group 53">
            <a:extLst>
              <a:ext uri="{FF2B5EF4-FFF2-40B4-BE49-F238E27FC236}">
                <a16:creationId xmlns:a16="http://schemas.microsoft.com/office/drawing/2014/main" id="{F871FB1E-7CF4-4396-A96E-524B40C9B72E}"/>
              </a:ext>
            </a:extLst>
          </p:cNvPr>
          <p:cNvGrpSpPr>
            <a:grpSpLocks/>
          </p:cNvGrpSpPr>
          <p:nvPr/>
        </p:nvGrpSpPr>
        <p:grpSpPr bwMode="auto">
          <a:xfrm>
            <a:off x="552450" y="5079856"/>
            <a:ext cx="2286000" cy="152400"/>
            <a:chOff x="6553200" y="6400800"/>
            <a:chExt cx="2286000" cy="152400"/>
          </a:xfrm>
          <a:solidFill>
            <a:srgbClr val="4472C4"/>
          </a:solidFill>
        </p:grpSpPr>
        <p:sp>
          <p:nvSpPr>
            <p:cNvPr id="42" name="Rectangle 41">
              <a:extLst>
                <a:ext uri="{FF2B5EF4-FFF2-40B4-BE49-F238E27FC236}">
                  <a16:creationId xmlns:a16="http://schemas.microsoft.com/office/drawing/2014/main" id="{3288558A-94D8-40D7-961B-8369188A3A3C}"/>
                </a:ext>
              </a:extLst>
            </p:cNvPr>
            <p:cNvSpPr/>
            <p:nvPr/>
          </p:nvSpPr>
          <p:spPr>
            <a:xfrm>
              <a:off x="80772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6EA4BE4-1913-4697-A2C7-4B244109E875}"/>
                </a:ext>
              </a:extLst>
            </p:cNvPr>
            <p:cNvSpPr/>
            <p:nvPr/>
          </p:nvSpPr>
          <p:spPr>
            <a:xfrm>
              <a:off x="83820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7D8C4409-DFF3-46E8-A479-06C943B6E6C2}"/>
                </a:ext>
              </a:extLst>
            </p:cNvPr>
            <p:cNvSpPr/>
            <p:nvPr/>
          </p:nvSpPr>
          <p:spPr>
            <a:xfrm>
              <a:off x="86868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287B294-38B3-48C5-886A-3AAFAE4E0418}"/>
                </a:ext>
              </a:extLst>
            </p:cNvPr>
            <p:cNvSpPr/>
            <p:nvPr/>
          </p:nvSpPr>
          <p:spPr>
            <a:xfrm>
              <a:off x="68580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AE5C8FA6-881B-49E4-827E-52F1259BA0E2}"/>
                </a:ext>
              </a:extLst>
            </p:cNvPr>
            <p:cNvSpPr/>
            <p:nvPr/>
          </p:nvSpPr>
          <p:spPr>
            <a:xfrm>
              <a:off x="71628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955B124-EF9A-41A8-AE54-892144136053}"/>
                </a:ext>
              </a:extLst>
            </p:cNvPr>
            <p:cNvSpPr/>
            <p:nvPr/>
          </p:nvSpPr>
          <p:spPr>
            <a:xfrm>
              <a:off x="74676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8652CE16-68DB-4D04-B107-61C13C5C1074}"/>
                </a:ext>
              </a:extLst>
            </p:cNvPr>
            <p:cNvSpPr/>
            <p:nvPr/>
          </p:nvSpPr>
          <p:spPr>
            <a:xfrm>
              <a:off x="77724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05A00B6-1A50-4924-BF5A-B7880F1A1D12}"/>
                </a:ext>
              </a:extLst>
            </p:cNvPr>
            <p:cNvSpPr/>
            <p:nvPr/>
          </p:nvSpPr>
          <p:spPr>
            <a:xfrm>
              <a:off x="65532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0" name="Group 53">
            <a:extLst>
              <a:ext uri="{FF2B5EF4-FFF2-40B4-BE49-F238E27FC236}">
                <a16:creationId xmlns:a16="http://schemas.microsoft.com/office/drawing/2014/main" id="{6DF93D7A-BDEC-4522-A3EC-2BB5D8E849F5}"/>
              </a:ext>
            </a:extLst>
          </p:cNvPr>
          <p:cNvGrpSpPr>
            <a:grpSpLocks/>
          </p:cNvGrpSpPr>
          <p:nvPr/>
        </p:nvGrpSpPr>
        <p:grpSpPr bwMode="auto">
          <a:xfrm>
            <a:off x="6388894" y="5087714"/>
            <a:ext cx="2286000" cy="152400"/>
            <a:chOff x="6553200" y="6400800"/>
            <a:chExt cx="2286000" cy="152400"/>
          </a:xfrm>
          <a:solidFill>
            <a:srgbClr val="4472C4"/>
          </a:solidFill>
        </p:grpSpPr>
        <p:sp>
          <p:nvSpPr>
            <p:cNvPr id="51" name="Rectangle 50">
              <a:extLst>
                <a:ext uri="{FF2B5EF4-FFF2-40B4-BE49-F238E27FC236}">
                  <a16:creationId xmlns:a16="http://schemas.microsoft.com/office/drawing/2014/main" id="{DDE8DB5A-EEDF-43C8-B5B3-18C937F82FA7}"/>
                </a:ext>
              </a:extLst>
            </p:cNvPr>
            <p:cNvSpPr/>
            <p:nvPr/>
          </p:nvSpPr>
          <p:spPr>
            <a:xfrm>
              <a:off x="80772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4B985BA9-F97D-40E2-8784-4B20F769D2C9}"/>
                </a:ext>
              </a:extLst>
            </p:cNvPr>
            <p:cNvSpPr/>
            <p:nvPr/>
          </p:nvSpPr>
          <p:spPr>
            <a:xfrm>
              <a:off x="83820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F95DEFC9-B8C4-4B31-8948-FEAECBC88877}"/>
                </a:ext>
              </a:extLst>
            </p:cNvPr>
            <p:cNvSpPr/>
            <p:nvPr/>
          </p:nvSpPr>
          <p:spPr>
            <a:xfrm>
              <a:off x="86868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C35F3B15-FA62-44EA-8914-9B5B1EB7ECB4}"/>
                </a:ext>
              </a:extLst>
            </p:cNvPr>
            <p:cNvSpPr/>
            <p:nvPr/>
          </p:nvSpPr>
          <p:spPr>
            <a:xfrm>
              <a:off x="68580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4A91E73-FD5F-4DF0-AEF4-E345126FA56C}"/>
                </a:ext>
              </a:extLst>
            </p:cNvPr>
            <p:cNvSpPr/>
            <p:nvPr/>
          </p:nvSpPr>
          <p:spPr>
            <a:xfrm>
              <a:off x="71628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526F27FA-65BD-4E3C-BC81-A793E0528EC8}"/>
                </a:ext>
              </a:extLst>
            </p:cNvPr>
            <p:cNvSpPr/>
            <p:nvPr/>
          </p:nvSpPr>
          <p:spPr>
            <a:xfrm>
              <a:off x="74676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1DBF27DA-F2B2-47E4-AB3D-BC06055BE4DB}"/>
                </a:ext>
              </a:extLst>
            </p:cNvPr>
            <p:cNvSpPr/>
            <p:nvPr/>
          </p:nvSpPr>
          <p:spPr>
            <a:xfrm>
              <a:off x="77724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C80A48F4-84E7-408E-823D-BCC866DB490A}"/>
                </a:ext>
              </a:extLst>
            </p:cNvPr>
            <p:cNvSpPr/>
            <p:nvPr/>
          </p:nvSpPr>
          <p:spPr>
            <a:xfrm>
              <a:off x="65532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9" name="Group 53">
            <a:extLst>
              <a:ext uri="{FF2B5EF4-FFF2-40B4-BE49-F238E27FC236}">
                <a16:creationId xmlns:a16="http://schemas.microsoft.com/office/drawing/2014/main" id="{6EA50D97-C891-4D1C-93F1-91E683E0AA7F}"/>
              </a:ext>
            </a:extLst>
          </p:cNvPr>
          <p:cNvGrpSpPr>
            <a:grpSpLocks/>
          </p:cNvGrpSpPr>
          <p:nvPr/>
        </p:nvGrpSpPr>
        <p:grpSpPr bwMode="auto">
          <a:xfrm>
            <a:off x="9201150" y="5079856"/>
            <a:ext cx="2286000" cy="152400"/>
            <a:chOff x="6553200" y="6400800"/>
            <a:chExt cx="2286000" cy="152400"/>
          </a:xfrm>
          <a:solidFill>
            <a:srgbClr val="4472C4"/>
          </a:solidFill>
        </p:grpSpPr>
        <p:sp>
          <p:nvSpPr>
            <p:cNvPr id="60" name="Rectangle 59">
              <a:extLst>
                <a:ext uri="{FF2B5EF4-FFF2-40B4-BE49-F238E27FC236}">
                  <a16:creationId xmlns:a16="http://schemas.microsoft.com/office/drawing/2014/main" id="{515A70B7-4813-4DC6-9F99-FE111738E571}"/>
                </a:ext>
              </a:extLst>
            </p:cNvPr>
            <p:cNvSpPr/>
            <p:nvPr/>
          </p:nvSpPr>
          <p:spPr>
            <a:xfrm>
              <a:off x="80772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3982DAB6-7C5B-4452-B851-6980F95B48A0}"/>
                </a:ext>
              </a:extLst>
            </p:cNvPr>
            <p:cNvSpPr/>
            <p:nvPr/>
          </p:nvSpPr>
          <p:spPr>
            <a:xfrm>
              <a:off x="83820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0D4D1E05-FF20-4FC7-8F32-9F1091965EF4}"/>
                </a:ext>
              </a:extLst>
            </p:cNvPr>
            <p:cNvSpPr/>
            <p:nvPr/>
          </p:nvSpPr>
          <p:spPr>
            <a:xfrm>
              <a:off x="86868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D041B2F1-0608-4440-8735-06A22CD50034}"/>
                </a:ext>
              </a:extLst>
            </p:cNvPr>
            <p:cNvSpPr/>
            <p:nvPr/>
          </p:nvSpPr>
          <p:spPr>
            <a:xfrm>
              <a:off x="68580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EFB0C6AC-B448-4729-A2CB-AE558334DDEA}"/>
                </a:ext>
              </a:extLst>
            </p:cNvPr>
            <p:cNvSpPr/>
            <p:nvPr/>
          </p:nvSpPr>
          <p:spPr>
            <a:xfrm>
              <a:off x="71628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C73B81ED-F836-4C26-A15B-C2F292C23F9D}"/>
                </a:ext>
              </a:extLst>
            </p:cNvPr>
            <p:cNvSpPr/>
            <p:nvPr/>
          </p:nvSpPr>
          <p:spPr>
            <a:xfrm>
              <a:off x="74676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862B2987-C2D8-46B5-AB72-549DFB71F4F4}"/>
                </a:ext>
              </a:extLst>
            </p:cNvPr>
            <p:cNvSpPr/>
            <p:nvPr/>
          </p:nvSpPr>
          <p:spPr>
            <a:xfrm>
              <a:off x="77724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46295D77-C02B-4121-9B71-2DD1446F59FC}"/>
                </a:ext>
              </a:extLst>
            </p:cNvPr>
            <p:cNvSpPr/>
            <p:nvPr/>
          </p:nvSpPr>
          <p:spPr>
            <a:xfrm>
              <a:off x="6553200" y="6400800"/>
              <a:ext cx="152400" cy="152400"/>
            </a:xfrm>
            <a:prstGeom prst="rect">
              <a:avLst/>
            </a:prstGeom>
            <a:grpFill/>
            <a:ln>
              <a:solidFill>
                <a:srgbClr val="4472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720290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DB9F8-C528-4163-B315-E5631F7F9846}"/>
              </a:ext>
            </a:extLst>
          </p:cNvPr>
          <p:cNvSpPr>
            <a:spLocks noGrp="1"/>
          </p:cNvSpPr>
          <p:nvPr>
            <p:ph idx="1"/>
          </p:nvPr>
        </p:nvSpPr>
        <p:spPr>
          <a:xfrm>
            <a:off x="838200" y="1025236"/>
            <a:ext cx="10515600" cy="5151727"/>
          </a:xfrm>
        </p:spPr>
        <p:txBody>
          <a:bodyPr>
            <a:normAutofit fontScale="92500" lnSpcReduction="20000"/>
          </a:bodyPr>
          <a:lstStyle/>
          <a:p>
            <a:pPr marL="0" indent="0" algn="ctr">
              <a:buNone/>
            </a:pPr>
            <a:r>
              <a:rPr lang="en-US" sz="4800" b="1" dirty="0"/>
              <a:t>CONTACT INFORMATION</a:t>
            </a:r>
          </a:p>
          <a:p>
            <a:pPr marL="0" indent="0" algn="ctr">
              <a:buNone/>
            </a:pPr>
            <a:endParaRPr lang="en-US" sz="4000" dirty="0"/>
          </a:p>
          <a:p>
            <a:pPr marL="0" indent="0" algn="ctr">
              <a:buNone/>
            </a:pPr>
            <a:r>
              <a:rPr lang="en-US" sz="4000" b="1" dirty="0"/>
              <a:t>Professor Josephine Gittler</a:t>
            </a:r>
            <a:r>
              <a:rPr lang="en-US" sz="4000" dirty="0"/>
              <a:t> </a:t>
            </a:r>
          </a:p>
          <a:p>
            <a:pPr marL="0" indent="0" algn="ctr">
              <a:buNone/>
            </a:pPr>
            <a:r>
              <a:rPr lang="en-US" b="1" dirty="0"/>
              <a:t>University of Iowa College of Law</a:t>
            </a:r>
            <a:r>
              <a:rPr lang="en-US" dirty="0"/>
              <a:t> </a:t>
            </a:r>
          </a:p>
          <a:p>
            <a:pPr marL="0" indent="0" algn="ctr">
              <a:buNone/>
            </a:pPr>
            <a:r>
              <a:rPr lang="en-US" dirty="0">
                <a:hlinkClick r:id="rId2"/>
              </a:rPr>
              <a:t>josephine-gittler@uiowa.edu</a:t>
            </a:r>
            <a:endParaRPr lang="en-US" dirty="0"/>
          </a:p>
          <a:p>
            <a:pPr marL="0" indent="0" algn="ctr">
              <a:buNone/>
            </a:pPr>
            <a:endParaRPr lang="en-US" dirty="0"/>
          </a:p>
          <a:p>
            <a:pPr marL="0" indent="0" algn="ctr">
              <a:buNone/>
            </a:pPr>
            <a:r>
              <a:rPr lang="en-US" b="1" dirty="0"/>
              <a:t>Institute on Guardianship and Conservatorship website</a:t>
            </a:r>
          </a:p>
          <a:p>
            <a:pPr marL="0" indent="0" algn="ctr">
              <a:buNone/>
            </a:pPr>
            <a:r>
              <a:rPr lang="en-US" dirty="0">
                <a:hlinkClick r:id="rId3"/>
              </a:rPr>
              <a:t>https://nhlp.law.uiowa.edu/</a:t>
            </a:r>
            <a:endParaRPr lang="en-US" dirty="0"/>
          </a:p>
          <a:p>
            <a:pPr marL="0" indent="0" algn="ctr">
              <a:buNone/>
            </a:pPr>
            <a:endParaRPr lang="en-US" dirty="0"/>
          </a:p>
          <a:p>
            <a:pPr marL="0" indent="0" algn="ctr">
              <a:buNone/>
            </a:pPr>
            <a:r>
              <a:rPr lang="en-US" dirty="0"/>
              <a:t>See website for new laws, Supreme Court forms, presentations and information about CLE videos and materials and other educational videos and materials.</a:t>
            </a:r>
          </a:p>
          <a:p>
            <a:pPr marL="0" indent="0" algn="ctr">
              <a:buNone/>
            </a:pPr>
            <a:endParaRPr lang="en-US" dirty="0"/>
          </a:p>
          <a:p>
            <a:pPr marL="0" indent="0" algn="ctr">
              <a:buNone/>
            </a:pPr>
            <a:endParaRPr lang="en-US" sz="4000" dirty="0"/>
          </a:p>
        </p:txBody>
      </p:sp>
      <p:sp>
        <p:nvSpPr>
          <p:cNvPr id="4" name="Slide Number Placeholder 3">
            <a:extLst>
              <a:ext uri="{FF2B5EF4-FFF2-40B4-BE49-F238E27FC236}">
                <a16:creationId xmlns:a16="http://schemas.microsoft.com/office/drawing/2014/main" id="{C34D6666-DA24-4426-ADD1-9272F8AB3F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18ADF-9490-42C8-9997-6A62903880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57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792165" y="2124804"/>
            <a:ext cx="10506456" cy="402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marR="0" lvl="1" indent="0" algn="l" defTabSz="914400" rtl="0" eaLnBrk="1" fontAlgn="base" latinLnBrk="0" hangingPunct="1">
              <a:lnSpc>
                <a:spcPct val="100000"/>
              </a:lnSpc>
              <a:spcBef>
                <a:spcPct val="0"/>
              </a:spcBef>
              <a:spcAft>
                <a:spcPts val="40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72 members representative of multiple stakeholders</a:t>
            </a:r>
          </a:p>
          <a:p>
            <a:pPr marL="1371600" marR="0" lvl="1"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The Bench – Judges and other Judicial Branch Personnel</a:t>
            </a:r>
          </a:p>
          <a:p>
            <a:pPr marL="1371600" marR="0" lvl="1"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The Bar</a:t>
            </a:r>
          </a:p>
          <a:p>
            <a:pPr marL="1371600" marR="0" lvl="1"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Guardians and Conservators</a:t>
            </a:r>
          </a:p>
          <a:p>
            <a:pPr marL="1371600" marR="0" lvl="1"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Banks and Bonding Companies</a:t>
            </a:r>
          </a:p>
          <a:p>
            <a:pPr marL="1371600" marR="0" lvl="1"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Disability, Aging, Mental Health, Brain Injury Organizations and Advocates</a:t>
            </a:r>
          </a:p>
          <a:p>
            <a:pPr marL="1371600" marR="0" lvl="1"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Child Welfare Advocates</a:t>
            </a:r>
          </a:p>
          <a:p>
            <a:pPr marL="1371600" marR="0" lvl="1"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State Agencies</a:t>
            </a:r>
          </a:p>
          <a:p>
            <a:pPr marL="1371600" marR="0" lvl="1"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Service Providers</a:t>
            </a:r>
          </a:p>
        </p:txBody>
      </p:sp>
      <p:sp>
        <p:nvSpPr>
          <p:cNvPr id="3" name="TextBox 2">
            <a:extLst>
              <a:ext uri="{FF2B5EF4-FFF2-40B4-BE49-F238E27FC236}">
                <a16:creationId xmlns:a16="http://schemas.microsoft.com/office/drawing/2014/main" id="{AFC71C75-42D2-48C8-83AE-B4272B65498A}"/>
              </a:ext>
            </a:extLst>
          </p:cNvPr>
          <p:cNvSpPr txBox="1"/>
          <p:nvPr/>
        </p:nvSpPr>
        <p:spPr>
          <a:xfrm>
            <a:off x="298704" y="471171"/>
            <a:ext cx="1159459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Calibri" pitchFamily="34" charset="0"/>
                <a:ea typeface="+mn-ea"/>
                <a:cs typeface="+mn-cs"/>
              </a:rPr>
              <a:t>IOWA SUPREME COURT </a:t>
            </a:r>
            <a:br>
              <a:rPr kumimoji="0" lang="en-US" altLang="en-US" sz="4400" b="1" i="0" u="none" strike="noStrike" kern="1200" cap="none" spc="0" normalizeH="0" baseline="0" noProof="0" dirty="0">
                <a:ln>
                  <a:noFill/>
                </a:ln>
                <a:solidFill>
                  <a:prstClr val="black"/>
                </a:solidFill>
                <a:effectLst/>
                <a:uLnTx/>
                <a:uFillTx/>
                <a:latin typeface="Calibri" pitchFamily="34" charset="0"/>
                <a:ea typeface="+mn-ea"/>
                <a:cs typeface="+mn-cs"/>
              </a:rPr>
            </a:br>
            <a:r>
              <a:rPr kumimoji="0" lang="en-US" altLang="en-US" sz="4400" b="1" i="0" u="sng" strike="noStrike" kern="1200" cap="none" spc="0" normalizeH="0" baseline="0" noProof="0" dirty="0">
                <a:ln>
                  <a:noFill/>
                </a:ln>
                <a:solidFill>
                  <a:prstClr val="black"/>
                </a:solidFill>
                <a:effectLst/>
                <a:uLnTx/>
                <a:uFillTx/>
                <a:latin typeface="Calibri" pitchFamily="34" charset="0"/>
                <a:ea typeface="+mn-ea"/>
                <a:cs typeface="+mn-cs"/>
              </a:rPr>
              <a:t>TASK FORCE MEMBERSHIP</a:t>
            </a:r>
            <a:endParaRPr kumimoji="0" lang="en-US" sz="4000" b="0" i="0" u="sng" strike="noStrike" kern="1200" cap="none" spc="0" normalizeH="0" baseline="0" noProof="0" dirty="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A8942391-142E-46FF-8F42-FBDAE260C2EF}"/>
              </a:ext>
            </a:extLst>
          </p:cNvPr>
          <p:cNvGrpSpPr/>
          <p:nvPr/>
        </p:nvGrpSpPr>
        <p:grpSpPr>
          <a:xfrm>
            <a:off x="9128613" y="6172199"/>
            <a:ext cx="2305050" cy="155575"/>
            <a:chOff x="3686175" y="3159124"/>
            <a:chExt cx="2305050" cy="155575"/>
          </a:xfrm>
          <a:solidFill>
            <a:srgbClr val="0070C0"/>
          </a:solidFill>
        </p:grpSpPr>
        <p:sp>
          <p:nvSpPr>
            <p:cNvPr id="32" name="Rectangle 31">
              <a:extLst>
                <a:ext uri="{FF2B5EF4-FFF2-40B4-BE49-F238E27FC236}">
                  <a16:creationId xmlns:a16="http://schemas.microsoft.com/office/drawing/2014/main" id="{0B752C4C-DC9F-41DC-8613-3B90C8149707}"/>
                </a:ext>
              </a:extLst>
            </p:cNvPr>
            <p:cNvSpPr/>
            <p:nvPr/>
          </p:nvSpPr>
          <p:spPr bwMode="auto">
            <a:xfrm>
              <a:off x="39941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4F663E8-E6FE-42E9-B359-899429A9E3D1}"/>
                </a:ext>
              </a:extLst>
            </p:cNvPr>
            <p:cNvSpPr/>
            <p:nvPr/>
          </p:nvSpPr>
          <p:spPr bwMode="auto">
            <a:xfrm>
              <a:off x="49085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BF5C44D5-5B34-4629-BDE8-A372C06A58EF}"/>
                </a:ext>
              </a:extLst>
            </p:cNvPr>
            <p:cNvSpPr/>
            <p:nvPr/>
          </p:nvSpPr>
          <p:spPr bwMode="auto">
            <a:xfrm>
              <a:off x="46037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269B1ECC-B44A-41BF-B59C-9D09C08C2954}"/>
                </a:ext>
              </a:extLst>
            </p:cNvPr>
            <p:cNvSpPr/>
            <p:nvPr/>
          </p:nvSpPr>
          <p:spPr bwMode="auto">
            <a:xfrm>
              <a:off x="5514975"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6B273D6C-81E0-4808-9AB5-D4B58EA62731}"/>
                </a:ext>
              </a:extLst>
            </p:cNvPr>
            <p:cNvSpPr/>
            <p:nvPr/>
          </p:nvSpPr>
          <p:spPr bwMode="auto">
            <a:xfrm>
              <a:off x="3686175"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9DAFC253-3D9C-4892-A28E-3E926B41C391}"/>
                </a:ext>
              </a:extLst>
            </p:cNvPr>
            <p:cNvSpPr/>
            <p:nvPr/>
          </p:nvSpPr>
          <p:spPr bwMode="auto">
            <a:xfrm>
              <a:off x="5199063"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D554FFB-D0CA-4094-AD37-D553E15CC0FF}"/>
                </a:ext>
              </a:extLst>
            </p:cNvPr>
            <p:cNvSpPr/>
            <p:nvPr/>
          </p:nvSpPr>
          <p:spPr bwMode="auto">
            <a:xfrm>
              <a:off x="42989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5A61AE62-E849-4F3A-88A3-8F4DCE819600}"/>
                </a:ext>
              </a:extLst>
            </p:cNvPr>
            <p:cNvSpPr/>
            <p:nvPr/>
          </p:nvSpPr>
          <p:spPr bwMode="auto">
            <a:xfrm>
              <a:off x="5838825"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689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1490546" y="609600"/>
            <a:ext cx="856785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4400" b="1" i="0" u="sng" strike="noStrike" kern="1200" cap="none" spc="0" normalizeH="0" baseline="0" noProof="0" dirty="0">
                <a:ln>
                  <a:noFill/>
                </a:ln>
                <a:solidFill>
                  <a:prstClr val="black"/>
                </a:solidFill>
                <a:effectLst/>
                <a:uLnTx/>
                <a:uFillTx/>
                <a:latin typeface="Calibri" pitchFamily="34" charset="0"/>
                <a:ea typeface="+mn-ea"/>
                <a:cs typeface="Arial" pitchFamily="34" charset="0"/>
              </a:rPr>
              <a:t>FINAL TASK FORCE REPORT</a:t>
            </a:r>
            <a:br>
              <a:rPr kumimoji="0" lang="en-US" altLang="en-US" sz="3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br>
            <a:endParaRPr kumimoji="0" lang="en-US" altLang="en-US" sz="32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13716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26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Task Force Final Report submitted August 2017</a:t>
            </a:r>
          </a:p>
          <a:p>
            <a:pPr marL="1382713"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70C0"/>
                </a:solidFill>
                <a:effectLst/>
                <a:uLnTx/>
                <a:uFillTx/>
                <a:latin typeface="Arial" pitchFamily="34" charset="0"/>
                <a:ea typeface="+mn-ea"/>
                <a:cs typeface="Arial" pitchFamily="34" charset="0"/>
                <a:hlinkClick r:id="rId3">
                  <a:extLst>
                    <a:ext uri="{A12FA001-AC4F-418D-AE19-62706E023703}">
                      <ahyp:hlinkClr xmlns:ahyp="http://schemas.microsoft.com/office/drawing/2018/hyperlinkcolor" val="tx"/>
                    </a:ext>
                  </a:extLst>
                </a:hlinkClick>
              </a:rPr>
              <a:t>https://www.iowacourts.gov/static/media/cms/Final_Task_Force_Report_5A992F4D4AF86.pdf</a:t>
            </a:r>
            <a:endParaRPr kumimoji="0" lang="en-US" altLang="en-US" sz="1800" b="1"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a:p>
            <a:pPr marL="13716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26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272 recommendations addressing multiple major systemic deficiencies</a:t>
            </a:r>
            <a:br>
              <a:rPr kumimoji="0" lang="en-US" altLang="en-US" sz="26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br>
            <a:br>
              <a:rPr kumimoji="0" lang="en-US" altLang="en-US" sz="26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br>
            <a:r>
              <a:rPr kumimoji="0" lang="en-US" altLang="en-US" sz="20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Josephine Gittler, et al., Reforming Iowa’s Guardianship and Conservatorship System:  Minor Guardianships, Drake Law Review Discourse.  See, </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https://lawreviewdrake.files.wordpress.com/2018/06/reforming-iowas-guardianship-and-conservatorship-system-minor-guardianships.pdf</a:t>
            </a:r>
            <a:endParaRPr kumimoji="0" lang="en-US" altLang="en-US" sz="20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grpSp>
        <p:nvGrpSpPr>
          <p:cNvPr id="21" name="Group 20">
            <a:extLst>
              <a:ext uri="{FF2B5EF4-FFF2-40B4-BE49-F238E27FC236}">
                <a16:creationId xmlns:a16="http://schemas.microsoft.com/office/drawing/2014/main" id="{35C0D7E0-87BD-4999-BE8C-9041948C7C4D}"/>
              </a:ext>
            </a:extLst>
          </p:cNvPr>
          <p:cNvGrpSpPr/>
          <p:nvPr/>
        </p:nvGrpSpPr>
        <p:grpSpPr>
          <a:xfrm>
            <a:off x="9128613" y="6172199"/>
            <a:ext cx="2305050" cy="155575"/>
            <a:chOff x="3686175" y="3159124"/>
            <a:chExt cx="2305050" cy="155575"/>
          </a:xfrm>
          <a:solidFill>
            <a:srgbClr val="0070C0"/>
          </a:solidFill>
        </p:grpSpPr>
        <p:sp>
          <p:nvSpPr>
            <p:cNvPr id="31" name="Rectangle 30">
              <a:extLst>
                <a:ext uri="{FF2B5EF4-FFF2-40B4-BE49-F238E27FC236}">
                  <a16:creationId xmlns:a16="http://schemas.microsoft.com/office/drawing/2014/main" id="{5A2559DC-FC8B-4491-9BA7-7158BDE92934}"/>
                </a:ext>
              </a:extLst>
            </p:cNvPr>
            <p:cNvSpPr/>
            <p:nvPr/>
          </p:nvSpPr>
          <p:spPr bwMode="auto">
            <a:xfrm>
              <a:off x="39941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4F0EE3A-E7F5-4A43-BDC5-FA2B6FC3BCA3}"/>
                </a:ext>
              </a:extLst>
            </p:cNvPr>
            <p:cNvSpPr/>
            <p:nvPr/>
          </p:nvSpPr>
          <p:spPr bwMode="auto">
            <a:xfrm>
              <a:off x="49085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14988669-E394-4564-A284-200C00FE4A6F}"/>
                </a:ext>
              </a:extLst>
            </p:cNvPr>
            <p:cNvSpPr/>
            <p:nvPr/>
          </p:nvSpPr>
          <p:spPr bwMode="auto">
            <a:xfrm>
              <a:off x="46037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14263DA-62EF-4A00-9D42-A45B391033AF}"/>
                </a:ext>
              </a:extLst>
            </p:cNvPr>
            <p:cNvSpPr/>
            <p:nvPr/>
          </p:nvSpPr>
          <p:spPr bwMode="auto">
            <a:xfrm>
              <a:off x="5514975"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29AF7105-3BCE-469B-876C-6C81976E6BC7}"/>
                </a:ext>
              </a:extLst>
            </p:cNvPr>
            <p:cNvSpPr/>
            <p:nvPr/>
          </p:nvSpPr>
          <p:spPr bwMode="auto">
            <a:xfrm>
              <a:off x="3686175"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4F7D178-F73E-4589-9049-8344E78BB38F}"/>
                </a:ext>
              </a:extLst>
            </p:cNvPr>
            <p:cNvSpPr/>
            <p:nvPr/>
          </p:nvSpPr>
          <p:spPr bwMode="auto">
            <a:xfrm>
              <a:off x="5199063"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23BE7E7C-07AE-4EC0-B0AA-6C375748B4D8}"/>
                </a:ext>
              </a:extLst>
            </p:cNvPr>
            <p:cNvSpPr/>
            <p:nvPr/>
          </p:nvSpPr>
          <p:spPr bwMode="auto">
            <a:xfrm>
              <a:off x="4298950" y="3159124"/>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4F5BFDEE-CE40-4176-B270-DD9E4BA7ACDA}"/>
                </a:ext>
              </a:extLst>
            </p:cNvPr>
            <p:cNvSpPr/>
            <p:nvPr/>
          </p:nvSpPr>
          <p:spPr bwMode="auto">
            <a:xfrm>
              <a:off x="5838825" y="3162299"/>
              <a:ext cx="152400" cy="152400"/>
            </a:xfrm>
            <a:prstGeom prst="rect">
              <a:avLst/>
            </a:prstGeom>
            <a:grp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62038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5167</Words>
  <Application>Microsoft Office PowerPoint</Application>
  <PresentationFormat>Widescreen</PresentationFormat>
  <Paragraphs>395</Paragraphs>
  <Slides>77</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77</vt:i4>
      </vt:variant>
    </vt:vector>
  </HeadingPairs>
  <TitlesOfParts>
    <vt:vector size="86" baseType="lpstr">
      <vt:lpstr>Arial</vt:lpstr>
      <vt:lpstr>Calibri</vt:lpstr>
      <vt:lpstr>Calibri Light</vt:lpstr>
      <vt:lpstr>Courier New</vt:lpstr>
      <vt:lpstr>Wingdings</vt:lpstr>
      <vt:lpstr>Office Theme</vt:lpstr>
      <vt:lpstr>Retrospect</vt:lpstr>
      <vt:lpstr>1_Office Theme</vt:lpstr>
      <vt:lpstr>2_Office Theme</vt:lpstr>
      <vt:lpstr>PowerPoint Presentation</vt:lpstr>
      <vt:lpstr>Enactment of House File 591 and House File 610</vt:lpstr>
      <vt:lpstr>Roadmap</vt:lpstr>
      <vt:lpstr>INTRODUCTION</vt:lpstr>
      <vt:lpstr>PowerPoint Presentation</vt:lpstr>
      <vt:lpstr>PowerPoint Presentation</vt:lpstr>
      <vt:lpstr>PowerPoint Presentation</vt:lpstr>
      <vt:lpstr>PowerPoint Presentation</vt:lpstr>
      <vt:lpstr>PowerPoint Presentation</vt:lpstr>
      <vt:lpstr> Introduction to HF 591 and Juvenile Court Minor Guardianship Jurisdiction </vt:lpstr>
      <vt:lpstr>    </vt:lpstr>
      <vt:lpstr>Transfer of Minor Guardianship Jurisdiction to Juvenile Court    </vt:lpstr>
      <vt:lpstr> Reasons for Transfer of Jurisdiction to  Juvenile Court   </vt:lpstr>
      <vt:lpstr>Jurisdiction    </vt:lpstr>
      <vt:lpstr>Venue    </vt:lpstr>
      <vt:lpstr> Proceedings Not Governed by  Chapter 232D    </vt:lpstr>
      <vt:lpstr>Transfer of Minor Guardianship to Juvenile Court: Judicial Branch Implementation    </vt:lpstr>
      <vt:lpstr>Basis for Opening Minor Guardianship </vt:lpstr>
      <vt:lpstr>Basis for Opening Guardianship: Termination of Parental Rights and CINA cases</vt:lpstr>
      <vt:lpstr>Basis for Opening Guardianship:  Death of Parent</vt:lpstr>
      <vt:lpstr>Basis for Opening Guardianship: Guardianship with Parental Consent</vt:lpstr>
      <vt:lpstr>Basis for Opening Guardianship: Guardianship with Parental Consent, cont.</vt:lpstr>
      <vt:lpstr>Basis for Opening Guardianship: Guardianship Without Parental Consent</vt:lpstr>
      <vt:lpstr>Basis for Opening Guardianship: Guardianship Without Parental Consent, cont.</vt:lpstr>
      <vt:lpstr>Basis for Opening Guardianship: Guardianship Without Parental Consent, cont.</vt:lpstr>
      <vt:lpstr>Basis for Opening Guardianship: Guardianship Without Parental Consent, cont.</vt:lpstr>
      <vt:lpstr>Basis for Opening Guardianship: Guardianship Without Parental Consent, cont.</vt:lpstr>
      <vt:lpstr>Minor Guardianship Procedures and Proceedings</vt:lpstr>
      <vt:lpstr> Petition: Filing    </vt:lpstr>
      <vt:lpstr> Petition: Contents    </vt:lpstr>
      <vt:lpstr>   Petition: Contents    </vt:lpstr>
      <vt:lpstr>  Petition: Contents    </vt:lpstr>
      <vt:lpstr> Notice   </vt:lpstr>
      <vt:lpstr>Notice, cont.    </vt:lpstr>
      <vt:lpstr>Limited Minor Guardianship    </vt:lpstr>
      <vt:lpstr>Emergency Appointment of Temporary Guardian     </vt:lpstr>
      <vt:lpstr>Emergency Appointment  of Temporary Guardian, cont.    </vt:lpstr>
      <vt:lpstr>Appointment for Guardian of a Minor on a Standby Basis    </vt:lpstr>
      <vt:lpstr>Standby Appointment of Guardian for Minor Approaching Majority    </vt:lpstr>
      <vt:lpstr>Hearing on Petition    </vt:lpstr>
      <vt:lpstr>Hearing on Petition, cont.    </vt:lpstr>
      <vt:lpstr>Appointment and Role of Counsel and Court Visitor in Minor Guardianship Proceedings  </vt:lpstr>
      <vt:lpstr>Appointment and Role of Attorney: For Minor</vt:lpstr>
      <vt:lpstr>Appointment and Role of Attorney: For Parent</vt:lpstr>
      <vt:lpstr>Use of the Term Court Visitor</vt:lpstr>
      <vt:lpstr>Appointment of Court Visitor</vt:lpstr>
      <vt:lpstr>Use of the Term Court Visitor</vt:lpstr>
      <vt:lpstr>Use of the Term Court Visitor, cont.</vt:lpstr>
      <vt:lpstr>Written Report by Court Visitor</vt:lpstr>
      <vt:lpstr>Appointment of Persons to Serve as Court Visitor</vt:lpstr>
      <vt:lpstr>Appointment of Persons to Serve as Court Visitor</vt:lpstr>
      <vt:lpstr>Selection of Guardian for Minor and Background Check of Proposed Guardian</vt:lpstr>
      <vt:lpstr> Selection of Guardian for Minor:  Qualifications and Preferences</vt:lpstr>
      <vt:lpstr>Background Check: Existing Law</vt:lpstr>
      <vt:lpstr>Requirement of Background Checks</vt:lpstr>
      <vt:lpstr>Effect of Negative Background Check </vt:lpstr>
      <vt:lpstr>Background Check Procedures</vt:lpstr>
      <vt:lpstr>Cost and Payment for Background Checks</vt:lpstr>
      <vt:lpstr>Obtaining Release of Information from Proposed Guardian </vt:lpstr>
      <vt:lpstr>Duties, Responsibilities and Powers of Guardians of Minors, Monitoring of Minor Guardianships and Guardian’s Reporting Requirements</vt:lpstr>
      <vt:lpstr>Problems with Existing Court Monitoring</vt:lpstr>
      <vt:lpstr>Goal of HF 591</vt:lpstr>
      <vt:lpstr>Guardian’s Reporting Requirements: Initial Care Plan</vt:lpstr>
      <vt:lpstr>Initial Care Plan: Contents</vt:lpstr>
      <vt:lpstr>Initial Care Plan: Contents, cont.</vt:lpstr>
      <vt:lpstr>Initial Care Plan: Best Practices</vt:lpstr>
      <vt:lpstr>Guardian’s Reporting Requirements: Annual Reports and Final Report</vt:lpstr>
      <vt:lpstr>Annual Reports: Content</vt:lpstr>
      <vt:lpstr>Annual Reports: Content, cont.</vt:lpstr>
      <vt:lpstr>Forms for Initial Care Plan and Annual Report</vt:lpstr>
      <vt:lpstr>Waiver of Report Filing Requirements, Extension of Time for Filing and Enforcement of Filing Requirements</vt:lpstr>
      <vt:lpstr> </vt:lpstr>
      <vt:lpstr>Order Appointing Guardian and Powers of Guardian</vt:lpstr>
      <vt:lpstr>Order Appointing Guardian and Powers of Guardian, cont.</vt:lpstr>
      <vt:lpstr>Order Appointing Guardian and Powers of Guardian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Presented by A. Presenter</dc:title>
  <dc:creator>JG</dc:creator>
  <cp:lastModifiedBy>JG</cp:lastModifiedBy>
  <cp:revision>60</cp:revision>
  <cp:lastPrinted>2020-01-21T14:54:01Z</cp:lastPrinted>
  <dcterms:created xsi:type="dcterms:W3CDTF">2019-10-07T19:47:07Z</dcterms:created>
  <dcterms:modified xsi:type="dcterms:W3CDTF">2020-01-21T22:25:06Z</dcterms:modified>
</cp:coreProperties>
</file>